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2"/>
  </p:notesMasterIdLst>
  <p:sldIdLst>
    <p:sldId id="256" r:id="rId2"/>
    <p:sldId id="259" r:id="rId3"/>
    <p:sldId id="260" r:id="rId4"/>
    <p:sldId id="261" r:id="rId5"/>
    <p:sldId id="262" r:id="rId6"/>
    <p:sldId id="265" r:id="rId7"/>
    <p:sldId id="263" r:id="rId8"/>
    <p:sldId id="276" r:id="rId9"/>
    <p:sldId id="295" r:id="rId10"/>
    <p:sldId id="277" r:id="rId11"/>
    <p:sldId id="278" r:id="rId12"/>
    <p:sldId id="279" r:id="rId13"/>
    <p:sldId id="296" r:id="rId14"/>
    <p:sldId id="292" r:id="rId15"/>
    <p:sldId id="293" r:id="rId16"/>
    <p:sldId id="294" r:id="rId17"/>
    <p:sldId id="264" r:id="rId18"/>
    <p:sldId id="266" r:id="rId19"/>
    <p:sldId id="280" r:id="rId20"/>
    <p:sldId id="281" r:id="rId21"/>
    <p:sldId id="288" r:id="rId22"/>
    <p:sldId id="282" r:id="rId23"/>
    <p:sldId id="283" r:id="rId24"/>
    <p:sldId id="284" r:id="rId25"/>
    <p:sldId id="285" r:id="rId26"/>
    <p:sldId id="286" r:id="rId27"/>
    <p:sldId id="298" r:id="rId28"/>
    <p:sldId id="299" r:id="rId29"/>
    <p:sldId id="300" r:id="rId30"/>
    <p:sldId id="301" r:id="rId31"/>
    <p:sldId id="302" r:id="rId32"/>
    <p:sldId id="303" r:id="rId33"/>
    <p:sldId id="304" r:id="rId34"/>
    <p:sldId id="305" r:id="rId35"/>
    <p:sldId id="269" r:id="rId36"/>
    <p:sldId id="289" r:id="rId37"/>
    <p:sldId id="306" r:id="rId38"/>
    <p:sldId id="290" r:id="rId39"/>
    <p:sldId id="307" r:id="rId40"/>
    <p:sldId id="308" r:id="rId41"/>
    <p:sldId id="309" r:id="rId42"/>
    <p:sldId id="310" r:id="rId43"/>
    <p:sldId id="311" r:id="rId44"/>
    <p:sldId id="312" r:id="rId45"/>
    <p:sldId id="313" r:id="rId46"/>
    <p:sldId id="314" r:id="rId47"/>
    <p:sldId id="315" r:id="rId48"/>
    <p:sldId id="316" r:id="rId49"/>
    <p:sldId id="317" r:id="rId50"/>
    <p:sldId id="291" r:id="rId5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566616-035A-4C3E-A282-C06F764BFB59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5F2CAA9F-9592-455F-A19D-A64439AA05AE}">
      <dgm:prSet phldrT="[Text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en-US" sz="1800" b="1" dirty="0">
              <a:solidFill>
                <a:schemeClr val="bg1"/>
              </a:solidFill>
            </a:rPr>
            <a:t>Literary, Archaeological</a:t>
          </a:r>
          <a:r>
            <a:rPr lang="en-US" sz="1800" b="1" dirty="0" smtClean="0">
              <a:solidFill>
                <a:schemeClr val="bg1"/>
              </a:solidFill>
            </a:rPr>
            <a:t>, Numismatics</a:t>
          </a:r>
          <a:r>
            <a:rPr lang="en-US" sz="1800" b="1" dirty="0">
              <a:solidFill>
                <a:schemeClr val="bg1"/>
              </a:solidFill>
            </a:rPr>
            <a:t>, Inscriptions, Oral accounts of </a:t>
          </a:r>
          <a:r>
            <a:rPr lang="en-US" sz="1800" b="1" dirty="0" smtClean="0">
              <a:solidFill>
                <a:schemeClr val="bg1"/>
              </a:solidFill>
            </a:rPr>
            <a:t>survivors </a:t>
          </a:r>
          <a:r>
            <a:rPr lang="en-US" sz="1800" b="1" dirty="0">
              <a:solidFill>
                <a:schemeClr val="bg1"/>
              </a:solidFill>
            </a:rPr>
            <a:t>of movements, folk songs and folk </a:t>
          </a:r>
          <a:r>
            <a:rPr lang="en-US" sz="1800" b="1" dirty="0" smtClean="0">
              <a:solidFill>
                <a:schemeClr val="bg1"/>
              </a:solidFill>
            </a:rPr>
            <a:t>lore </a:t>
          </a:r>
          <a:r>
            <a:rPr lang="en-US" sz="1800" b="1" dirty="0">
              <a:solidFill>
                <a:schemeClr val="bg1"/>
              </a:solidFill>
            </a:rPr>
            <a:t>etc.</a:t>
          </a:r>
        </a:p>
      </dgm:t>
    </dgm:pt>
    <dgm:pt modelId="{8DDFA483-EFE7-4873-AA69-4AD10F435338}" type="parTrans" cxnId="{E977511A-6183-4701-BAE7-8C92CF784DDD}">
      <dgm:prSet/>
      <dgm:spPr/>
      <dgm:t>
        <a:bodyPr/>
        <a:lstStyle/>
        <a:p>
          <a:pPr algn="ctr"/>
          <a:endParaRPr lang="en-US"/>
        </a:p>
      </dgm:t>
    </dgm:pt>
    <dgm:pt modelId="{491DC434-2279-415F-9589-5300D89EDAD0}" type="sibTrans" cxnId="{E977511A-6183-4701-BAE7-8C92CF784DDD}">
      <dgm:prSet/>
      <dgm:spPr/>
      <dgm:t>
        <a:bodyPr/>
        <a:lstStyle/>
        <a:p>
          <a:pPr algn="ctr"/>
          <a:endParaRPr lang="en-US"/>
        </a:p>
      </dgm:t>
    </dgm:pt>
    <dgm:pt modelId="{4CB9A416-A9B7-4765-A09F-5A82DC4F3C87}">
      <dgm:prSet phldrT="[Text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en-US" sz="1800" b="1" dirty="0">
              <a:solidFill>
                <a:schemeClr val="bg1"/>
              </a:solidFill>
            </a:rPr>
            <a:t>Textbooks, Reviews based on primary sources in Journals, Periodicals, etc.</a:t>
          </a:r>
        </a:p>
      </dgm:t>
    </dgm:pt>
    <dgm:pt modelId="{5898FDB6-E1C2-4C39-B903-98E0412DA5C3}" type="parTrans" cxnId="{AA103C9D-FA43-4C43-A777-A50788C8BCF5}">
      <dgm:prSet/>
      <dgm:spPr/>
      <dgm:t>
        <a:bodyPr/>
        <a:lstStyle/>
        <a:p>
          <a:pPr algn="ctr"/>
          <a:endParaRPr lang="en-US"/>
        </a:p>
      </dgm:t>
    </dgm:pt>
    <dgm:pt modelId="{F148A275-DED7-4903-B9AC-D5FB8BEE8CF0}" type="sibTrans" cxnId="{AA103C9D-FA43-4C43-A777-A50788C8BCF5}">
      <dgm:prSet/>
      <dgm:spPr/>
      <dgm:t>
        <a:bodyPr/>
        <a:lstStyle/>
        <a:p>
          <a:pPr algn="ctr"/>
          <a:endParaRPr lang="en-US"/>
        </a:p>
      </dgm:t>
    </dgm:pt>
    <dgm:pt modelId="{3DFC37CD-0D58-45E9-B8D3-931C50434378}">
      <dgm:prSet custT="1"/>
      <dgm:spPr>
        <a:ln w="9525"/>
      </dgm:spPr>
      <dgm:t>
        <a:bodyPr/>
        <a:lstStyle/>
        <a:p>
          <a:r>
            <a:rPr lang="en-US" sz="2000" b="1" dirty="0"/>
            <a:t>Secondary Sources</a:t>
          </a:r>
        </a:p>
      </dgm:t>
    </dgm:pt>
    <dgm:pt modelId="{7268C810-35AB-4766-A102-805C5EFB12A0}" type="parTrans" cxnId="{18110C55-5DA9-49F7-A31C-6FB3DD11CBFD}">
      <dgm:prSet/>
      <dgm:spPr/>
      <dgm:t>
        <a:bodyPr/>
        <a:lstStyle/>
        <a:p>
          <a:endParaRPr lang="en-US"/>
        </a:p>
      </dgm:t>
    </dgm:pt>
    <dgm:pt modelId="{7D120389-6640-4445-A9A9-F839435DABFB}" type="sibTrans" cxnId="{18110C55-5DA9-49F7-A31C-6FB3DD11CBFD}">
      <dgm:prSet/>
      <dgm:spPr/>
      <dgm:t>
        <a:bodyPr/>
        <a:lstStyle/>
        <a:p>
          <a:endParaRPr lang="en-US"/>
        </a:p>
      </dgm:t>
    </dgm:pt>
    <dgm:pt modelId="{D6772BFD-923F-4719-956A-5A0CC2D68085}">
      <dgm:prSet custT="1"/>
      <dgm:spPr>
        <a:ln w="9525"/>
      </dgm:spPr>
      <dgm:t>
        <a:bodyPr/>
        <a:lstStyle/>
        <a:p>
          <a:r>
            <a:rPr lang="en-US" sz="2000" b="1" dirty="0">
              <a:latin typeface="Arial" pitchFamily="34" charset="0"/>
              <a:cs typeface="Arial" pitchFamily="34" charset="0"/>
            </a:rPr>
            <a:t>Primary Sources</a:t>
          </a:r>
        </a:p>
      </dgm:t>
    </dgm:pt>
    <dgm:pt modelId="{E47EB217-ADFB-41FC-BB01-8BDE02884C8B}" type="parTrans" cxnId="{B31BC335-CBBE-4695-B5CB-B24B0B6CB3AD}">
      <dgm:prSet/>
      <dgm:spPr/>
      <dgm:t>
        <a:bodyPr/>
        <a:lstStyle/>
        <a:p>
          <a:endParaRPr lang="en-US"/>
        </a:p>
      </dgm:t>
    </dgm:pt>
    <dgm:pt modelId="{9E525A9C-BEDC-456A-867C-3E5CF14309CB}" type="sibTrans" cxnId="{B31BC335-CBBE-4695-B5CB-B24B0B6CB3AD}">
      <dgm:prSet/>
      <dgm:spPr/>
      <dgm:t>
        <a:bodyPr/>
        <a:lstStyle/>
        <a:p>
          <a:endParaRPr lang="en-US"/>
        </a:p>
      </dgm:t>
    </dgm:pt>
    <dgm:pt modelId="{FA60107A-FE24-4922-9130-2D5D499D6745}" type="pres">
      <dgm:prSet presAssocID="{48566616-035A-4C3E-A282-C06F764BFB59}" presName="compositeShape" presStyleCnt="0">
        <dgm:presLayoutVars>
          <dgm:dir/>
          <dgm:resizeHandles/>
        </dgm:presLayoutVars>
      </dgm:prSet>
      <dgm:spPr/>
    </dgm:pt>
    <dgm:pt modelId="{F01DF723-4E82-49D9-935D-49FF9A84A31A}" type="pres">
      <dgm:prSet presAssocID="{48566616-035A-4C3E-A282-C06F764BFB59}" presName="pyramid" presStyleLbl="node1" presStyleIdx="0" presStyleCnt="1" custLinFactNeighborX="18163"/>
      <dgm:spPr/>
    </dgm:pt>
    <dgm:pt modelId="{F95337B2-59C6-476E-8EB9-CB3BBD468135}" type="pres">
      <dgm:prSet presAssocID="{48566616-035A-4C3E-A282-C06F764BFB59}" presName="theList" presStyleCnt="0"/>
      <dgm:spPr/>
    </dgm:pt>
    <dgm:pt modelId="{950F19F9-F056-43BF-9D07-B4BCE547D868}" type="pres">
      <dgm:prSet presAssocID="{5F2CAA9F-9592-455F-A19D-A64439AA05AE}" presName="aNode" presStyleLbl="fgAcc1" presStyleIdx="0" presStyleCnt="4" custScaleX="135499" custScaleY="312915" custLinFactY="47470" custLinFactNeighborX="49931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8A5B03-048B-4BC7-906B-E50299AF226C}" type="pres">
      <dgm:prSet presAssocID="{5F2CAA9F-9592-455F-A19D-A64439AA05AE}" presName="aSpace" presStyleCnt="0"/>
      <dgm:spPr/>
    </dgm:pt>
    <dgm:pt modelId="{61FEFA9E-78BD-4F43-B620-8F7B4874519B}" type="pres">
      <dgm:prSet presAssocID="{D6772BFD-923F-4719-956A-5A0CC2D68085}" presName="aNode" presStyleLbl="fgAcc1" presStyleIdx="1" presStyleCnt="4" custScaleY="146401" custLinFactY="-152777" custLinFactNeighborX="-79347" custLinFactNeighborY="-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8923E2-8AFB-440C-B048-FD1DDC3BAB27}" type="pres">
      <dgm:prSet presAssocID="{D6772BFD-923F-4719-956A-5A0CC2D68085}" presName="aSpace" presStyleCnt="0"/>
      <dgm:spPr/>
    </dgm:pt>
    <dgm:pt modelId="{DDAB2E22-5FD4-4CBF-8E28-8980881A4A90}" type="pres">
      <dgm:prSet presAssocID="{3DFC37CD-0D58-45E9-B8D3-931C50434378}" presName="aNode" presStyleLbl="fgAcc1" presStyleIdx="2" presStyleCnt="4" custLinFactY="66152" custLinFactNeighborX="-82153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6E27F9-8130-483F-91BC-F403C6D5FDF6}" type="pres">
      <dgm:prSet presAssocID="{3DFC37CD-0D58-45E9-B8D3-931C50434378}" presName="aSpace" presStyleCnt="0"/>
      <dgm:spPr/>
    </dgm:pt>
    <dgm:pt modelId="{5BC63BCA-A759-4F75-90C0-72D6FF79E70D}" type="pres">
      <dgm:prSet presAssocID="{4CB9A416-A9B7-4765-A09F-5A82DC4F3C87}" presName="aNode" presStyleLbl="fgAcc1" presStyleIdx="3" presStyleCnt="4" custScaleX="137471" custScaleY="184324" custLinFactY="-61015" custLinFactNeighborX="52855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8E44D1-C153-4E17-937E-9FEF02F87345}" type="pres">
      <dgm:prSet presAssocID="{4CB9A416-A9B7-4765-A09F-5A82DC4F3C87}" presName="aSpace" presStyleCnt="0"/>
      <dgm:spPr/>
    </dgm:pt>
  </dgm:ptLst>
  <dgm:cxnLst>
    <dgm:cxn modelId="{289C9AFC-0AB6-44B3-92D7-6827C54A57AD}" type="presOf" srcId="{4CB9A416-A9B7-4765-A09F-5A82DC4F3C87}" destId="{5BC63BCA-A759-4F75-90C0-72D6FF79E70D}" srcOrd="0" destOrd="0" presId="urn:microsoft.com/office/officeart/2005/8/layout/pyramid2"/>
    <dgm:cxn modelId="{18110C55-5DA9-49F7-A31C-6FB3DD11CBFD}" srcId="{48566616-035A-4C3E-A282-C06F764BFB59}" destId="{3DFC37CD-0D58-45E9-B8D3-931C50434378}" srcOrd="2" destOrd="0" parTransId="{7268C810-35AB-4766-A102-805C5EFB12A0}" sibTransId="{7D120389-6640-4445-A9A9-F839435DABFB}"/>
    <dgm:cxn modelId="{832C828F-5F98-40F9-802B-E6576CC93D6B}" type="presOf" srcId="{48566616-035A-4C3E-A282-C06F764BFB59}" destId="{FA60107A-FE24-4922-9130-2D5D499D6745}" srcOrd="0" destOrd="0" presId="urn:microsoft.com/office/officeart/2005/8/layout/pyramid2"/>
    <dgm:cxn modelId="{7247E038-35B6-4582-A9F7-16F58E796862}" type="presOf" srcId="{5F2CAA9F-9592-455F-A19D-A64439AA05AE}" destId="{950F19F9-F056-43BF-9D07-B4BCE547D868}" srcOrd="0" destOrd="0" presId="urn:microsoft.com/office/officeart/2005/8/layout/pyramid2"/>
    <dgm:cxn modelId="{B31BC335-CBBE-4695-B5CB-B24B0B6CB3AD}" srcId="{48566616-035A-4C3E-A282-C06F764BFB59}" destId="{D6772BFD-923F-4719-956A-5A0CC2D68085}" srcOrd="1" destOrd="0" parTransId="{E47EB217-ADFB-41FC-BB01-8BDE02884C8B}" sibTransId="{9E525A9C-BEDC-456A-867C-3E5CF14309CB}"/>
    <dgm:cxn modelId="{AA103C9D-FA43-4C43-A777-A50788C8BCF5}" srcId="{48566616-035A-4C3E-A282-C06F764BFB59}" destId="{4CB9A416-A9B7-4765-A09F-5A82DC4F3C87}" srcOrd="3" destOrd="0" parTransId="{5898FDB6-E1C2-4C39-B903-98E0412DA5C3}" sibTransId="{F148A275-DED7-4903-B9AC-D5FB8BEE8CF0}"/>
    <dgm:cxn modelId="{C1A9158D-6775-46C0-AB8D-174EE945ECA4}" type="presOf" srcId="{D6772BFD-923F-4719-956A-5A0CC2D68085}" destId="{61FEFA9E-78BD-4F43-B620-8F7B4874519B}" srcOrd="0" destOrd="0" presId="urn:microsoft.com/office/officeart/2005/8/layout/pyramid2"/>
    <dgm:cxn modelId="{E977511A-6183-4701-BAE7-8C92CF784DDD}" srcId="{48566616-035A-4C3E-A282-C06F764BFB59}" destId="{5F2CAA9F-9592-455F-A19D-A64439AA05AE}" srcOrd="0" destOrd="0" parTransId="{8DDFA483-EFE7-4873-AA69-4AD10F435338}" sibTransId="{491DC434-2279-415F-9589-5300D89EDAD0}"/>
    <dgm:cxn modelId="{46B45742-64E6-4788-9638-EC20019A4E58}" type="presOf" srcId="{3DFC37CD-0D58-45E9-B8D3-931C50434378}" destId="{DDAB2E22-5FD4-4CBF-8E28-8980881A4A90}" srcOrd="0" destOrd="0" presId="urn:microsoft.com/office/officeart/2005/8/layout/pyramid2"/>
    <dgm:cxn modelId="{B2C68FEF-1135-4370-BEFB-8F28C0CD4773}" type="presParOf" srcId="{FA60107A-FE24-4922-9130-2D5D499D6745}" destId="{F01DF723-4E82-49D9-935D-49FF9A84A31A}" srcOrd="0" destOrd="0" presId="urn:microsoft.com/office/officeart/2005/8/layout/pyramid2"/>
    <dgm:cxn modelId="{68624E69-1708-436B-A314-FABF4EB4B594}" type="presParOf" srcId="{FA60107A-FE24-4922-9130-2D5D499D6745}" destId="{F95337B2-59C6-476E-8EB9-CB3BBD468135}" srcOrd="1" destOrd="0" presId="urn:microsoft.com/office/officeart/2005/8/layout/pyramid2"/>
    <dgm:cxn modelId="{F8577FA5-9444-4F32-A41E-83B6341649C1}" type="presParOf" srcId="{F95337B2-59C6-476E-8EB9-CB3BBD468135}" destId="{950F19F9-F056-43BF-9D07-B4BCE547D868}" srcOrd="0" destOrd="0" presId="urn:microsoft.com/office/officeart/2005/8/layout/pyramid2"/>
    <dgm:cxn modelId="{173036BB-6AC9-4DE0-8A6A-EF9792BF4032}" type="presParOf" srcId="{F95337B2-59C6-476E-8EB9-CB3BBD468135}" destId="{4D8A5B03-048B-4BC7-906B-E50299AF226C}" srcOrd="1" destOrd="0" presId="urn:microsoft.com/office/officeart/2005/8/layout/pyramid2"/>
    <dgm:cxn modelId="{1AB051FC-3267-4103-823C-7DAA4A209959}" type="presParOf" srcId="{F95337B2-59C6-476E-8EB9-CB3BBD468135}" destId="{61FEFA9E-78BD-4F43-B620-8F7B4874519B}" srcOrd="2" destOrd="0" presId="urn:microsoft.com/office/officeart/2005/8/layout/pyramid2"/>
    <dgm:cxn modelId="{FFBC746A-0BE2-4C1D-9F11-772ACA008F5E}" type="presParOf" srcId="{F95337B2-59C6-476E-8EB9-CB3BBD468135}" destId="{578923E2-8AFB-440C-B048-FD1DDC3BAB27}" srcOrd="3" destOrd="0" presId="urn:microsoft.com/office/officeart/2005/8/layout/pyramid2"/>
    <dgm:cxn modelId="{4747D424-5360-40E3-B92A-022453F3D500}" type="presParOf" srcId="{F95337B2-59C6-476E-8EB9-CB3BBD468135}" destId="{DDAB2E22-5FD4-4CBF-8E28-8980881A4A90}" srcOrd="4" destOrd="0" presId="urn:microsoft.com/office/officeart/2005/8/layout/pyramid2"/>
    <dgm:cxn modelId="{6D28CE1A-8959-4AA9-928B-D9BEE8206064}" type="presParOf" srcId="{F95337B2-59C6-476E-8EB9-CB3BBD468135}" destId="{0D6E27F9-8130-483F-91BC-F403C6D5FDF6}" srcOrd="5" destOrd="0" presId="urn:microsoft.com/office/officeart/2005/8/layout/pyramid2"/>
    <dgm:cxn modelId="{93E20535-CD07-41DE-8BCC-398713405BC2}" type="presParOf" srcId="{F95337B2-59C6-476E-8EB9-CB3BBD468135}" destId="{5BC63BCA-A759-4F75-90C0-72D6FF79E70D}" srcOrd="6" destOrd="0" presId="urn:microsoft.com/office/officeart/2005/8/layout/pyramid2"/>
    <dgm:cxn modelId="{53962B82-D8E3-44EC-8176-769032588DB4}" type="presParOf" srcId="{F95337B2-59C6-476E-8EB9-CB3BBD468135}" destId="{208E44D1-C153-4E17-937E-9FEF02F87345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A4A812-FE2C-4C22-B0F5-7E13308E19BD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4B296C-C414-4D41-89CA-60357755B41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92555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4B296C-C414-4D41-89CA-60357755B41E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984723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065C-A6CC-45AD-BEDE-E414D20FF8A2}" type="datetime1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B0D764FD-60A3-40FC-B199-6F0B6745C9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96390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E010E-20F3-4900-99C7-93C3FA61C530}" type="datetime1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0D764FD-60A3-40FC-B199-6F0B6745C9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94613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D9581-A7C1-4E8D-8B35-70DBAF1E937E}" type="datetime1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0D764FD-60A3-40FC-B199-6F0B6745C9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5558445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48B8D-E690-4066-BF17-5E228C4F5E42}" type="datetime1">
              <a:rPr lang="en-US" smtClean="0"/>
              <a:pPr/>
              <a:t>10/4/2019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0D764FD-60A3-40FC-B199-6F0B6745C9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357757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489AA-F4F2-4D6E-9312-7440DC696A63}" type="datetime1">
              <a:rPr lang="en-US" smtClean="0"/>
              <a:pPr/>
              <a:t>10/4/2019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0D764FD-60A3-40FC-B199-6F0B6745C9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783616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F06B9-BD0F-4FE6-9202-B26F9A4480CC}" type="datetime1">
              <a:rPr lang="en-US" smtClean="0"/>
              <a:pPr/>
              <a:t>10/4/2019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0D764FD-60A3-40FC-B199-6F0B6745C9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073237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E7481-AD36-44E5-944A-61BFD2F7FEE4}" type="datetime1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64FD-60A3-40FC-B199-6F0B6745C9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739068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D946A-43BB-4824-89A6-901E9E92E519}" type="datetime1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64FD-60A3-40FC-B199-6F0B6745C9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64475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F51-826C-426B-9856-CA298396091D}" type="datetime1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64FD-60A3-40FC-B199-6F0B6745C9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41849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9855F-040E-4A18-8D67-20157874C5E8}" type="datetime1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0D764FD-60A3-40FC-B199-6F0B6745C9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76861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B0431-AE24-4EC5-BA02-C9585F097997}" type="datetime1">
              <a:rPr lang="en-US" smtClean="0"/>
              <a:pPr/>
              <a:t>10/4/2019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0D764FD-60A3-40FC-B199-6F0B6745C9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30665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0BB1-7E46-4746-851B-14A7F90FE24F}" type="datetime1">
              <a:rPr lang="en-US" smtClean="0"/>
              <a:pPr/>
              <a:t>10/4/2019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0D764FD-60A3-40FC-B199-6F0B6745C9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22502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2C23A-4CF6-4D5B-AF9B-E6F1D24F32BC}" type="datetime1">
              <a:rPr lang="en-US" smtClean="0"/>
              <a:pPr/>
              <a:t>10/4/2019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64FD-60A3-40FC-B199-6F0B6745C9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60045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D3B03-4377-49A7-8F79-2B75275BB5F1}" type="datetime1">
              <a:rPr lang="en-US" smtClean="0"/>
              <a:pPr/>
              <a:t>10/4/2019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64FD-60A3-40FC-B199-6F0B6745C9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9391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6F05B-528D-4293-AC39-A9F1B3A0F369}" type="datetime1">
              <a:rPr lang="en-US" smtClean="0"/>
              <a:pPr/>
              <a:t>10/4/2019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64FD-60A3-40FC-B199-6F0B6745C9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4765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401E7-A0F3-44EF-82AD-C48E7E751299}" type="datetime1">
              <a:rPr lang="en-US" smtClean="0"/>
              <a:pPr/>
              <a:t>10/4/2019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0D764FD-60A3-40FC-B199-6F0B6745C9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7588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C42D70-864C-4CEB-A69A-0EDD421D9238}" type="datetime1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0D764FD-60A3-40FC-B199-6F0B6745C9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07545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hf hdr="0" ft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901503"/>
            <a:ext cx="7848600" cy="1600199"/>
          </a:xfrm>
        </p:spPr>
        <p:txBody>
          <a:bodyPr>
            <a:normAutofit fontScale="90000"/>
          </a:bodyPr>
          <a:lstStyle/>
          <a:p>
            <a:pPr algn="ctr"/>
            <a:r>
              <a:rPr lang="ta-IN" sz="3200" dirty="0" smtClean="0"/>
              <a:t>சமூக அறிவியல் கற்பித்தல் முறை</a:t>
            </a:r>
            <a:r>
              <a:rPr lang="en-US" sz="3200" dirty="0" smtClean="0"/>
              <a:t> –</a:t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8500" y="3101750"/>
            <a:ext cx="7772400" cy="1199704"/>
          </a:xfrm>
        </p:spPr>
        <p:txBody>
          <a:bodyPr/>
          <a:lstStyle/>
          <a:p>
            <a:pPr algn="ctr"/>
            <a:r>
              <a:rPr lang="en-US" sz="2800" b="1" dirty="0" err="1" smtClean="0"/>
              <a:t>உயர்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தொடக்க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நிலை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C3B5F-94FB-4341-A00F-A0CED6220791}" type="datetime1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64FD-60A3-40FC-B199-6F0B6745C99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dirty="0"/>
              <a:t>கற்றல் நோக்கங்கள்</a:t>
            </a:r>
            <a:r>
              <a:rPr lang="en-IN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228" y="2133600"/>
            <a:ext cx="8404172" cy="3777622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ta-IN" sz="2000" dirty="0">
                <a:latin typeface="Latha" panose="020B0604020202020204" pitchFamily="34" charset="0"/>
                <a:cs typeface="Latha" panose="020B0604020202020204" pitchFamily="34" charset="0"/>
              </a:rPr>
              <a:t>மாணவர்களை அடையாளம் காணுதல் மற்றும்  குறிக்கும் திறன் வளர்த்தல்</a:t>
            </a:r>
            <a:r>
              <a:rPr lang="en-IN" sz="2000" dirty="0">
                <a:latin typeface="Latha" panose="020B0604020202020204" pitchFamily="34" charset="0"/>
                <a:cs typeface="Latha" panose="020B0604020202020204" pitchFamily="34" charset="0"/>
              </a:rPr>
              <a:t>. </a:t>
            </a:r>
          </a:p>
          <a:p>
            <a:pPr lvl="1"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ta-IN" sz="2000" dirty="0">
                <a:latin typeface="Latha" panose="020B0604020202020204" pitchFamily="34" charset="0"/>
                <a:cs typeface="Latha" panose="020B0604020202020204" pitchFamily="34" charset="0"/>
              </a:rPr>
              <a:t>அட்சக் கோடு மற்றும் தீர்க்கக்கோடு உதவியால் புவி மாதிரியில் இடங்களை </a:t>
            </a:r>
            <a:r>
              <a:rPr lang="en-IN" sz="2000" dirty="0" err="1">
                <a:latin typeface="Latha" panose="020B0604020202020204" pitchFamily="34" charset="0"/>
                <a:cs typeface="Latha" panose="020B0604020202020204" pitchFamily="34" charset="0"/>
              </a:rPr>
              <a:t>காணல்</a:t>
            </a:r>
            <a:endParaRPr lang="en-US" sz="2000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lvl="1"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ta-IN" sz="2000" dirty="0">
                <a:latin typeface="Latha" panose="020B0604020202020204" pitchFamily="34" charset="0"/>
                <a:cs typeface="Latha" panose="020B0604020202020204" pitchFamily="34" charset="0"/>
              </a:rPr>
              <a:t>அட்சக் கோடு மற்றும் தீர்க்கக் கோட்டினை பயன்படுத்தி நிலவரைபடம் மற்றும் நிலப்பட புத்தகத்தில் இடங்களை குறித்தல்</a:t>
            </a:r>
            <a:r>
              <a:rPr lang="en-IN" sz="2000" dirty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endParaRPr lang="en-US" sz="2000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lvl="1" algn="just">
              <a:lnSpc>
                <a:spcPct val="150000"/>
              </a:lnSpc>
            </a:pPr>
            <a:endParaRPr lang="en-US" sz="2000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algn="just"/>
            <a:endParaRPr lang="en-US" sz="2000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algn="just"/>
            <a:endParaRPr lang="en-IN" sz="2000" dirty="0">
              <a:latin typeface="Latha" panose="020B0604020202020204" pitchFamily="34" charset="0"/>
              <a:cs typeface="Latha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7B4DA-6281-4454-A889-E6B1B0F98847}" type="datetime1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64FD-60A3-40FC-B199-6F0B6745C998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14657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601" y="970345"/>
            <a:ext cx="8229600" cy="1280890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IN" sz="2800" dirty="0" err="1">
                <a:latin typeface="Latha" panose="020B0604020202020204" pitchFamily="34" charset="0"/>
                <a:cs typeface="Latha" panose="020B0604020202020204" pitchFamily="34" charset="0"/>
              </a:rPr>
              <a:t>எதிர்பார்க்கப்படும்</a:t>
            </a:r>
            <a:r>
              <a:rPr lang="en-IN" sz="2800" dirty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2800" dirty="0" err="1">
                <a:latin typeface="Latha" panose="020B0604020202020204" pitchFamily="34" charset="0"/>
                <a:cs typeface="Latha" panose="020B0604020202020204" pitchFamily="34" charset="0"/>
              </a:rPr>
              <a:t>கற்றல்</a:t>
            </a:r>
            <a:r>
              <a:rPr lang="en-IN" sz="2800" dirty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2800" dirty="0" err="1">
                <a:latin typeface="Latha" panose="020B0604020202020204" pitchFamily="34" charset="0"/>
                <a:cs typeface="Latha" panose="020B0604020202020204" pitchFamily="34" charset="0"/>
              </a:rPr>
              <a:t>விளைவுகள்</a:t>
            </a:r>
            <a:endParaRPr lang="en-IN" sz="2800" dirty="0">
              <a:latin typeface="Latha" panose="020B0604020202020204" pitchFamily="34" charset="0"/>
              <a:cs typeface="Latha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3717" y="2133600"/>
            <a:ext cx="7772400" cy="3777622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ta-IN" sz="2000" dirty="0">
                <a:latin typeface="Latha" panose="020B0604020202020204" pitchFamily="34" charset="0"/>
                <a:cs typeface="Latha" panose="020B0604020202020204" pitchFamily="34" charset="0"/>
              </a:rPr>
              <a:t>மாணவர்களை அடையாளம் காணுதல் மற்றும்  குறிக்கும் திறன் வளர்த்தல்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ta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அட்சக் </a:t>
            </a:r>
            <a:r>
              <a:rPr lang="ta-IN" sz="2000" dirty="0">
                <a:latin typeface="Latha" panose="020B0604020202020204" pitchFamily="34" charset="0"/>
                <a:cs typeface="Latha" panose="020B0604020202020204" pitchFamily="34" charset="0"/>
              </a:rPr>
              <a:t>கோடு மற்றும் தீர்க்கக்கோடு உதவியால் புவி மாதிரியில் இடங்களை </a:t>
            </a:r>
            <a:r>
              <a:rPr lang="en-IN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காணல்</a:t>
            </a:r>
            <a:endParaRPr lang="en-IN" sz="2000" dirty="0" smtClean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ta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அட்சக் </a:t>
            </a:r>
            <a:r>
              <a:rPr lang="ta-IN" sz="2000" dirty="0">
                <a:latin typeface="Latha" panose="020B0604020202020204" pitchFamily="34" charset="0"/>
                <a:cs typeface="Latha" panose="020B0604020202020204" pitchFamily="34" charset="0"/>
              </a:rPr>
              <a:t>கோடு மற்றும் தீர்க்கக் கோட்டினை பயன்படுத்தி நிலவரைபடம் மற்றும் நிலப்பட புத்தகத்தில் இடங்களை குறித்தல்</a:t>
            </a:r>
            <a:r>
              <a:rPr lang="en-IN" sz="2000" dirty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US" sz="2000" dirty="0">
                <a:latin typeface="Latha" panose="020B0604020202020204" pitchFamily="34" charset="0"/>
                <a:cs typeface="Latha" panose="020B0604020202020204" pitchFamily="34" charset="0"/>
              </a:rPr>
              <a:t/>
            </a:r>
            <a:br>
              <a:rPr lang="en-US" sz="2000" dirty="0">
                <a:latin typeface="Latha" panose="020B0604020202020204" pitchFamily="34" charset="0"/>
                <a:cs typeface="Latha" panose="020B0604020202020204" pitchFamily="34" charset="0"/>
              </a:rPr>
            </a:br>
            <a:r>
              <a:rPr lang="en-US" sz="2000" dirty="0">
                <a:latin typeface="Latha" panose="020B0604020202020204" pitchFamily="34" charset="0"/>
                <a:cs typeface="Latha" panose="020B0604020202020204" pitchFamily="34" charset="0"/>
              </a:rPr>
              <a:t/>
            </a:r>
            <a:br>
              <a:rPr lang="en-US" sz="2000" dirty="0">
                <a:latin typeface="Latha" panose="020B0604020202020204" pitchFamily="34" charset="0"/>
                <a:cs typeface="Latha" panose="020B0604020202020204" pitchFamily="34" charset="0"/>
              </a:rPr>
            </a:br>
            <a:r>
              <a:rPr lang="en-US" sz="2000" dirty="0">
                <a:latin typeface="Latha" panose="020B0604020202020204" pitchFamily="34" charset="0"/>
                <a:cs typeface="Latha" panose="020B0604020202020204" pitchFamily="34" charset="0"/>
              </a:rPr>
              <a:t/>
            </a:r>
            <a:br>
              <a:rPr lang="en-US" sz="2000" dirty="0">
                <a:latin typeface="Latha" panose="020B0604020202020204" pitchFamily="34" charset="0"/>
                <a:cs typeface="Latha" panose="020B0604020202020204" pitchFamily="34" charset="0"/>
              </a:rPr>
            </a:br>
            <a:endParaRPr lang="en-IN" sz="2000" dirty="0">
              <a:latin typeface="Latha" panose="020B0604020202020204" pitchFamily="34" charset="0"/>
              <a:cs typeface="Latha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39C36-C242-4EEF-88F6-AEF587102544}" type="datetime1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64FD-60A3-40FC-B199-6F0B6745C998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822421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24" y="285728"/>
            <a:ext cx="7762900" cy="1280890"/>
          </a:xfrm>
        </p:spPr>
        <p:txBody>
          <a:bodyPr>
            <a:normAutofit/>
          </a:bodyPr>
          <a:lstStyle/>
          <a:p>
            <a:pPr algn="ctr"/>
            <a:r>
              <a:rPr lang="en-IN" sz="2400" b="1" dirty="0" err="1"/>
              <a:t>பரிந்துரைக்கப்படும்</a:t>
            </a:r>
            <a:r>
              <a:rPr lang="en-IN" sz="2400" b="1" dirty="0"/>
              <a:t>  </a:t>
            </a:r>
            <a:r>
              <a:rPr lang="en-IN" sz="2400" b="1" dirty="0" err="1"/>
              <a:t>கற்பித்தல்</a:t>
            </a:r>
            <a:r>
              <a:rPr lang="en-IN" sz="2400" b="1" dirty="0"/>
              <a:t> </a:t>
            </a:r>
            <a:r>
              <a:rPr lang="en-IN" sz="2400" b="1" dirty="0" err="1"/>
              <a:t>செயல்முறைகள்</a:t>
            </a:r>
            <a:endParaRPr lang="en-IN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142984"/>
            <a:ext cx="8643998" cy="5429288"/>
          </a:xfrm>
        </p:spPr>
        <p:txBody>
          <a:bodyPr>
            <a:noAutofit/>
          </a:bodyPr>
          <a:lstStyle/>
          <a:p>
            <a:pPr marL="624078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ta-IN" sz="2000" dirty="0">
                <a:latin typeface="Latha" panose="020B0604020202020204" pitchFamily="34" charset="0"/>
                <a:cs typeface="Latha" panose="020B0604020202020204" pitchFamily="34" charset="0"/>
              </a:rPr>
              <a:t>புவி மாதிரி மற்றும் உலக நில வரைப்படத்</a:t>
            </a:r>
            <a:r>
              <a:rPr lang="en-US" sz="2000" dirty="0" err="1">
                <a:latin typeface="Latha" panose="020B0604020202020204" pitchFamily="34" charset="0"/>
                <a:cs typeface="Latha" panose="020B0604020202020204" pitchFamily="34" charset="0"/>
              </a:rPr>
              <a:t>தை</a:t>
            </a:r>
            <a:r>
              <a:rPr lang="en-US" sz="2000" dirty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US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பயன்படுத்துதல்</a:t>
            </a:r>
            <a:r>
              <a:rPr lang="en-US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.</a:t>
            </a:r>
          </a:p>
          <a:p>
            <a:pPr marL="624078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ta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மாணவர்களுக்கு </a:t>
            </a:r>
            <a:r>
              <a:rPr lang="ta-IN" sz="2000" dirty="0">
                <a:latin typeface="Latha" panose="020B0604020202020204" pitchFamily="34" charset="0"/>
                <a:cs typeface="Latha" panose="020B0604020202020204" pitchFamily="34" charset="0"/>
              </a:rPr>
              <a:t>புவி மாதிரி மற்றும் நிலவரை படங்களை அடிக்கடி பயன்படுத்த வாய்ப்புகள்</a:t>
            </a:r>
            <a:r>
              <a:rPr lang="en-US" sz="2000" dirty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US" sz="2000" dirty="0" err="1">
                <a:latin typeface="Latha" panose="020B0604020202020204" pitchFamily="34" charset="0"/>
                <a:cs typeface="Latha" panose="020B0604020202020204" pitchFamily="34" charset="0"/>
              </a:rPr>
              <a:t>வழங்குதல்</a:t>
            </a:r>
            <a:r>
              <a:rPr lang="en-US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.</a:t>
            </a:r>
            <a:r>
              <a:rPr lang="ta-IN" sz="2000" dirty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endParaRPr lang="en-US" sz="2000" dirty="0" smtClean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marL="624078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ta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தொட்டுணரக்கூடிய </a:t>
            </a:r>
            <a:r>
              <a:rPr lang="ta-IN" sz="2000" dirty="0">
                <a:latin typeface="Latha" panose="020B0604020202020204" pitchFamily="34" charset="0"/>
                <a:cs typeface="Latha" panose="020B0604020202020204" pitchFamily="34" charset="0"/>
              </a:rPr>
              <a:t>நில வரைபடங்கள்</a:t>
            </a:r>
            <a:r>
              <a:rPr lang="en-US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, </a:t>
            </a:r>
            <a:r>
              <a:rPr lang="ta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அட்ச</a:t>
            </a:r>
            <a:r>
              <a:rPr lang="en-US" sz="2000" dirty="0">
                <a:latin typeface="Latha" panose="020B0604020202020204" pitchFamily="34" charset="0"/>
                <a:cs typeface="Latha" panose="020B0604020202020204" pitchFamily="34" charset="0"/>
              </a:rPr>
              <a:t>, </a:t>
            </a:r>
            <a:r>
              <a:rPr lang="ta-IN" sz="2000" dirty="0">
                <a:latin typeface="Latha" panose="020B0604020202020204" pitchFamily="34" charset="0"/>
                <a:cs typeface="Latha" panose="020B0604020202020204" pitchFamily="34" charset="0"/>
              </a:rPr>
              <a:t>தீர்க்கக் கோடுகளின் முப்பரிமாண மாதிரி</a:t>
            </a:r>
            <a:r>
              <a:rPr lang="en-US" sz="2000" dirty="0">
                <a:latin typeface="Latha" panose="020B0604020202020204" pitchFamily="34" charset="0"/>
                <a:cs typeface="Latha" panose="020B0604020202020204" pitchFamily="34" charset="0"/>
              </a:rPr>
              <a:t>, </a:t>
            </a:r>
            <a:r>
              <a:rPr lang="ta-IN" sz="2000" dirty="0">
                <a:latin typeface="Latha" panose="020B0604020202020204" pitchFamily="34" charset="0"/>
                <a:cs typeface="Latha" panose="020B0604020202020204" pitchFamily="34" charset="0"/>
              </a:rPr>
              <a:t>கரும்பலகையில் வரைதல்</a:t>
            </a:r>
            <a:r>
              <a:rPr lang="en-US" sz="2000" dirty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US" sz="2000" dirty="0" err="1">
                <a:latin typeface="Latha" panose="020B0604020202020204" pitchFamily="34" charset="0"/>
                <a:cs typeface="Latha" panose="020B0604020202020204" pitchFamily="34" charset="0"/>
              </a:rPr>
              <a:t>போன்ற</a:t>
            </a:r>
            <a:r>
              <a:rPr lang="en-US" sz="2000" dirty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US" sz="2000" dirty="0" err="1">
                <a:latin typeface="Latha" panose="020B0604020202020204" pitchFamily="34" charset="0"/>
                <a:cs typeface="Latha" panose="020B0604020202020204" pitchFamily="34" charset="0"/>
              </a:rPr>
              <a:t>செயல்பாடுகளை</a:t>
            </a:r>
            <a:r>
              <a:rPr lang="en-US" sz="2000" dirty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US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வழங்குதல்</a:t>
            </a:r>
            <a:r>
              <a:rPr lang="en-US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.</a:t>
            </a:r>
          </a:p>
          <a:p>
            <a:pPr marL="624078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ta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மாணவர்களுடன் </a:t>
            </a:r>
            <a:r>
              <a:rPr lang="ta-IN" sz="2000" dirty="0">
                <a:latin typeface="Latha" panose="020B0604020202020204" pitchFamily="34" charset="0"/>
                <a:cs typeface="Latha" panose="020B0604020202020204" pitchFamily="34" charset="0"/>
              </a:rPr>
              <a:t>தொடர்பு கொள்வதற்கும்</a:t>
            </a:r>
            <a:r>
              <a:rPr lang="en-IN" sz="2000" dirty="0">
                <a:latin typeface="Latha" panose="020B0604020202020204" pitchFamily="34" charset="0"/>
                <a:cs typeface="Latha" panose="020B0604020202020204" pitchFamily="34" charset="0"/>
              </a:rPr>
              <a:t>, </a:t>
            </a:r>
            <a:r>
              <a:rPr lang="ta-IN" sz="2000" dirty="0">
                <a:latin typeface="Latha" panose="020B0604020202020204" pitchFamily="34" charset="0"/>
                <a:cs typeface="Latha" panose="020B0604020202020204" pitchFamily="34" charset="0"/>
              </a:rPr>
              <a:t>கருத்துக்களை விளக்கவும்</a:t>
            </a:r>
            <a:r>
              <a:rPr lang="en-IN" sz="2000" dirty="0">
                <a:latin typeface="Latha" panose="020B0604020202020204" pitchFamily="34" charset="0"/>
                <a:cs typeface="Latha" panose="020B0604020202020204" pitchFamily="34" charset="0"/>
              </a:rPr>
              <a:t>, </a:t>
            </a:r>
            <a:r>
              <a:rPr lang="ta-IN" sz="2000" dirty="0">
                <a:latin typeface="Latha" panose="020B0604020202020204" pitchFamily="34" charset="0"/>
                <a:cs typeface="Latha" panose="020B0604020202020204" pitchFamily="34" charset="0"/>
              </a:rPr>
              <a:t>உள்ளுர் மொழியில் ஆசிரியர் முயற்சி செய்ய வேண்டும்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.</a:t>
            </a:r>
            <a:endParaRPr lang="en-US" sz="2000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en-US" sz="2000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algn="just"/>
            <a:endParaRPr lang="en-IN" sz="2000" dirty="0">
              <a:latin typeface="Latha" panose="020B0604020202020204" pitchFamily="34" charset="0"/>
              <a:cs typeface="Latha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9C9C4-580D-4943-AA75-A5C8938CADAB}" type="datetime1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64FD-60A3-40FC-B199-6F0B6745C998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071324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F51-826C-426B-9856-CA298396091D}" type="datetime1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64FD-60A3-40FC-B199-6F0B6745C998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6" name="Picture 34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0"/>
            <a:ext cx="6577016" cy="349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500034" y="3643314"/>
            <a:ext cx="8215370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ta-IN" dirty="0" smtClean="0"/>
              <a:t>மாணவர்களுக்கு புவி மாதிரியை அறிமுகபடுத்தி </a:t>
            </a:r>
            <a:r>
              <a:rPr lang="en-US" dirty="0" err="1" smtClean="0"/>
              <a:t>பல</a:t>
            </a:r>
            <a:r>
              <a:rPr lang="en-US" dirty="0" smtClean="0"/>
              <a:t> </a:t>
            </a:r>
            <a:r>
              <a:rPr lang="ta-IN" dirty="0" smtClean="0"/>
              <a:t>குழுக்களாக பிரித்து</a:t>
            </a:r>
            <a:r>
              <a:rPr lang="en-IN" dirty="0" smtClean="0"/>
              <a:t>, </a:t>
            </a:r>
            <a:r>
              <a:rPr lang="ta-IN" dirty="0" smtClean="0"/>
              <a:t>ஒவ்வொரு குழுவையும்</a:t>
            </a:r>
            <a:r>
              <a:rPr lang="en-IN" dirty="0" smtClean="0"/>
              <a:t>, </a:t>
            </a:r>
            <a:r>
              <a:rPr lang="ta-IN" dirty="0" smtClean="0"/>
              <a:t>புவி மாதிரியை தொட்டு உணரச் செய்</a:t>
            </a:r>
            <a:r>
              <a:rPr lang="en-US" dirty="0" err="1" smtClean="0"/>
              <a:t>தல்</a:t>
            </a:r>
            <a:r>
              <a:rPr lang="en-US" dirty="0" smtClean="0"/>
              <a:t>.</a:t>
            </a:r>
          </a:p>
          <a:p>
            <a:pPr>
              <a:lnSpc>
                <a:spcPct val="150000"/>
              </a:lnSpc>
              <a:buNone/>
            </a:pPr>
            <a:endParaRPr lang="en-US" dirty="0" smtClean="0"/>
          </a:p>
          <a:p>
            <a:pPr>
              <a:lnSpc>
                <a:spcPct val="150000"/>
              </a:lnSpc>
            </a:pPr>
            <a:r>
              <a:rPr lang="ta-IN" dirty="0" smtClean="0"/>
              <a:t>புவி மாதிரியின் மேல் உள்ள பல்வேறு இடங்கள்</a:t>
            </a:r>
            <a:r>
              <a:rPr lang="en-US" dirty="0" smtClean="0"/>
              <a:t>,</a:t>
            </a:r>
            <a:r>
              <a:rPr lang="ta-IN" dirty="0" smtClean="0"/>
              <a:t> கோடுகள் மற்றும் சம உயரக் கோடுகளின் மீது தன் கைகளை ப</a:t>
            </a:r>
            <a:r>
              <a:rPr lang="en-US" dirty="0" err="1" smtClean="0"/>
              <a:t>தி</a:t>
            </a:r>
            <a:r>
              <a:rPr lang="ta-IN" dirty="0" smtClean="0"/>
              <a:t>க்கச் செய்து மாணவர்களது சிந்தனை</a:t>
            </a:r>
            <a:r>
              <a:rPr lang="en-US" dirty="0" err="1" smtClean="0"/>
              <a:t>த்</a:t>
            </a:r>
            <a:r>
              <a:rPr lang="en-US" dirty="0" smtClean="0"/>
              <a:t> </a:t>
            </a:r>
            <a:r>
              <a:rPr lang="ta-IN" dirty="0" smtClean="0"/>
              <a:t>திறனை ஒளிரச் செய்</a:t>
            </a:r>
            <a:r>
              <a:rPr lang="en-US" dirty="0" err="1" smtClean="0"/>
              <a:t>தல்</a:t>
            </a:r>
            <a:r>
              <a:rPr lang="en-US" dirty="0" smtClean="0"/>
              <a:t>. </a:t>
            </a:r>
            <a:r>
              <a:rPr lang="ta-IN" dirty="0" smtClean="0"/>
              <a:t>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857620" y="285728"/>
            <a:ext cx="38988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b="1" dirty="0" err="1" smtClean="0"/>
              <a:t>கற்பித்தல்</a:t>
            </a:r>
            <a:r>
              <a:rPr lang="en-IN" b="1" dirty="0" smtClean="0"/>
              <a:t> </a:t>
            </a:r>
            <a:r>
              <a:rPr lang="en-IN" b="1" dirty="0" err="1" smtClean="0"/>
              <a:t>செயல்முறைகள்</a:t>
            </a:r>
            <a:r>
              <a:rPr lang="en-IN" b="1" dirty="0" smtClean="0"/>
              <a:t>-</a:t>
            </a:r>
          </a:p>
          <a:p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குழுச்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செயல்பாடு</a:t>
            </a:r>
            <a:endParaRPr lang="en-IN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a-IN" sz="2400" dirty="0" smtClean="0"/>
              <a:t>திறன்</a:t>
            </a:r>
            <a:r>
              <a:rPr lang="en-IN" sz="2400" dirty="0" smtClean="0"/>
              <a:t> </a:t>
            </a:r>
            <a:r>
              <a:rPr lang="ta-IN" sz="2400" dirty="0" smtClean="0"/>
              <a:t>அடிப்படையில் மாணவர்களை மதிப்பீடு செய்யலாம்.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IN" sz="24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357158" y="2357430"/>
          <a:ext cx="8501122" cy="1714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8539"/>
                <a:gridCol w="1983595"/>
                <a:gridCol w="1416854"/>
                <a:gridCol w="1771067"/>
                <a:gridCol w="1771067"/>
              </a:tblGrid>
              <a:tr h="135592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a-IN" sz="1600" b="1" dirty="0" smtClean="0"/>
                        <a:t>பொருத்தப்பாட்டுடன் கேள்வி கேட்டல்</a:t>
                      </a:r>
                      <a:endParaRPr lang="en-US" sz="1600" b="1" dirty="0" smtClean="0"/>
                    </a:p>
                    <a:p>
                      <a:endParaRPr lang="en-IN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a-IN" sz="1600" b="1" dirty="0" smtClean="0"/>
                        <a:t>பிற கருத்துகளோடு தொடர்புபடுத்துதல்</a:t>
                      </a:r>
                      <a:endParaRPr lang="en-US" sz="1600" b="1" dirty="0" smtClean="0"/>
                    </a:p>
                    <a:p>
                      <a:endParaRPr lang="en-IN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a-IN" sz="1600" b="1" dirty="0" smtClean="0"/>
                        <a:t>மாணவர்களின் ஆர்வம்</a:t>
                      </a:r>
                      <a:endParaRPr lang="en-US" sz="1600" b="1" dirty="0" smtClean="0"/>
                    </a:p>
                    <a:p>
                      <a:endParaRPr lang="en-IN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a-IN" sz="1600" b="1" dirty="0" smtClean="0"/>
                        <a:t>கற்றல் கற்பித்தல் நிகழ்வுகளில் சுறுசுறுப்பாக பங்கேற்றல் </a:t>
                      </a:r>
                      <a:endParaRPr lang="en-IN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a-IN" sz="1600" b="1" dirty="0" smtClean="0"/>
                        <a:t>சிக்கலுக்கான தீர்வுகாணும் திறன் </a:t>
                      </a:r>
                      <a:endParaRPr lang="en-IN" sz="1600" b="1" dirty="0"/>
                    </a:p>
                  </a:txBody>
                  <a:tcPr/>
                </a:tc>
              </a:tr>
              <a:tr h="358590">
                <a:tc>
                  <a:txBody>
                    <a:bodyPr/>
                    <a:lstStyle/>
                    <a:p>
                      <a:endParaRPr lang="en-IN" sz="16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sz="16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sz="16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sz="16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F51-826C-426B-9856-CA298396091D}" type="datetime1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64FD-60A3-40FC-B199-6F0B6745C998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5198567" cy="661750"/>
          </a:xfrm>
        </p:spPr>
        <p:txBody>
          <a:bodyPr>
            <a:normAutofit fontScale="90000"/>
          </a:bodyPr>
          <a:lstStyle/>
          <a:p>
            <a:pPr algn="ctr"/>
            <a:r>
              <a:rPr lang="en-IN" sz="2400" b="1" dirty="0" err="1" smtClean="0"/>
              <a:t>கற்பித்தல்</a:t>
            </a:r>
            <a:r>
              <a:rPr lang="en-IN" sz="2400" b="1" dirty="0" smtClean="0"/>
              <a:t> </a:t>
            </a:r>
            <a:r>
              <a:rPr lang="en-IN" sz="2400" b="1" dirty="0" err="1" smtClean="0"/>
              <a:t>செயல்முறைகள்</a:t>
            </a:r>
            <a:r>
              <a:rPr lang="en-IN" sz="2400" b="1" dirty="0" smtClean="0"/>
              <a:t>- </a:t>
            </a:r>
            <a:r>
              <a:rPr lang="ta-IN" sz="2400" dirty="0" smtClean="0"/>
              <a:t>வினாடி </a:t>
            </a:r>
            <a:r>
              <a:rPr lang="ta-IN" sz="2400" dirty="0" smtClean="0"/>
              <a:t>வினா</a:t>
            </a:r>
            <a:r>
              <a:rPr lang="en-IN" sz="2400" dirty="0" smtClean="0"/>
              <a:t> </a:t>
            </a:r>
            <a:endParaRPr lang="en-IN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2977" y="1500174"/>
            <a:ext cx="7391424" cy="4411048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ta-IN" sz="2000" dirty="0" smtClean="0"/>
              <a:t>ஆசிரியர்கள் ஒரு தொகுப்பு வினா அட்டைகளை தயார்படுத்திக் கொள்ளலாம்</a:t>
            </a:r>
            <a:r>
              <a:rPr lang="en-IN" sz="2000" dirty="0" smtClean="0"/>
              <a:t>. </a:t>
            </a:r>
          </a:p>
          <a:p>
            <a:pPr algn="just">
              <a:lnSpc>
                <a:spcPct val="150000"/>
              </a:lnSpc>
            </a:pPr>
            <a:r>
              <a:rPr lang="ta-IN" sz="2000" dirty="0" smtClean="0"/>
              <a:t>ஒவ்வொரு அட்டையிலும் இந்தியா</a:t>
            </a:r>
            <a:r>
              <a:rPr lang="en-IN" sz="2000" dirty="0" smtClean="0"/>
              <a:t> / </a:t>
            </a:r>
            <a:r>
              <a:rPr lang="ta-IN" sz="2000" dirty="0" smtClean="0"/>
              <a:t>உலகத்தில் அமைந்துள்ள இடங்களை எழுதலாம்</a:t>
            </a:r>
            <a:r>
              <a:rPr lang="en-US" sz="2000" dirty="0" smtClean="0"/>
              <a:t>.</a:t>
            </a:r>
            <a:r>
              <a:rPr lang="ta-IN" sz="2000" dirty="0" smtClean="0"/>
              <a:t> </a:t>
            </a:r>
            <a:endParaRPr lang="en-IN" sz="2000" dirty="0" smtClean="0"/>
          </a:p>
          <a:p>
            <a:pPr algn="just">
              <a:lnSpc>
                <a:spcPct val="150000"/>
              </a:lnSpc>
            </a:pPr>
            <a:r>
              <a:rPr lang="ta-IN" sz="2000" dirty="0" smtClean="0"/>
              <a:t>கு</a:t>
            </a:r>
            <a:r>
              <a:rPr lang="en-US" sz="2000" dirty="0" err="1" smtClean="0"/>
              <a:t>லு</a:t>
            </a:r>
            <a:r>
              <a:rPr lang="ta-IN" sz="2000" dirty="0" smtClean="0"/>
              <a:t>க்கல் முறையில் ஒவ்வொரு மாணவனு</a:t>
            </a:r>
            <a:r>
              <a:rPr lang="en-US" sz="2000" dirty="0" err="1" smtClean="0"/>
              <a:t>ம்</a:t>
            </a:r>
            <a:r>
              <a:rPr lang="en-US" sz="2000" dirty="0" smtClean="0"/>
              <a:t> </a:t>
            </a:r>
            <a:r>
              <a:rPr lang="ta-IN" sz="2000" dirty="0" smtClean="0"/>
              <a:t>அட்டையை எடுத்து அதில் எழுதப்பட்ட இடங்களை புவிமாதிரி</a:t>
            </a:r>
            <a:r>
              <a:rPr lang="en-IN" sz="2000" dirty="0" smtClean="0"/>
              <a:t> / </a:t>
            </a:r>
            <a:r>
              <a:rPr lang="ta-IN" sz="2000" dirty="0" smtClean="0"/>
              <a:t>உலக வரைபடம் </a:t>
            </a:r>
            <a:r>
              <a:rPr lang="en-IN" sz="2000" dirty="0" err="1" smtClean="0"/>
              <a:t>மூலம்</a:t>
            </a:r>
            <a:r>
              <a:rPr lang="en-IN" sz="2000" dirty="0" smtClean="0"/>
              <a:t> </a:t>
            </a:r>
            <a:r>
              <a:rPr lang="ta-IN" sz="2000" dirty="0" smtClean="0"/>
              <a:t>அடையாளம் காண </a:t>
            </a:r>
            <a:r>
              <a:rPr lang="en-US" sz="2000" dirty="0" err="1" smtClean="0"/>
              <a:t>செய்யலாம்</a:t>
            </a:r>
            <a:r>
              <a:rPr lang="en-IN" sz="2000" dirty="0" smtClean="0"/>
              <a:t>. </a:t>
            </a:r>
            <a:endParaRPr lang="en-US" sz="2000" dirty="0" smtClean="0"/>
          </a:p>
          <a:p>
            <a:pPr algn="just">
              <a:lnSpc>
                <a:spcPct val="150000"/>
              </a:lnSpc>
            </a:pPr>
            <a:endParaRPr lang="en-IN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F51-826C-426B-9856-CA298396091D}" type="datetime1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64FD-60A3-40FC-B199-6F0B6745C998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7356" y="1000108"/>
            <a:ext cx="7072362" cy="1280890"/>
          </a:xfrm>
        </p:spPr>
        <p:txBody>
          <a:bodyPr>
            <a:normAutofit/>
          </a:bodyPr>
          <a:lstStyle/>
          <a:p>
            <a:r>
              <a:rPr lang="en-US" sz="2400" b="1" dirty="0" err="1" smtClean="0"/>
              <a:t>மாணவர்களை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மதிப்பிடும்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போது</a:t>
            </a:r>
            <a:r>
              <a:rPr lang="en-US" sz="2400" b="1" dirty="0" smtClean="0"/>
              <a:t> –</a:t>
            </a:r>
            <a:br>
              <a:rPr lang="en-US" sz="2400" b="1" dirty="0" smtClean="0"/>
            </a:br>
            <a:r>
              <a:rPr lang="en-US" sz="2400" b="1" dirty="0" smtClean="0"/>
              <a:t> </a:t>
            </a:r>
            <a:r>
              <a:rPr lang="ta-IN" sz="2000" dirty="0" smtClean="0"/>
              <a:t>ஒரு</a:t>
            </a:r>
            <a:r>
              <a:rPr lang="en-US" sz="2000" b="1" dirty="0" smtClean="0"/>
              <a:t> </a:t>
            </a:r>
            <a:r>
              <a:rPr lang="ta-IN" sz="2000" dirty="0" smtClean="0"/>
              <a:t>தாளில்</a:t>
            </a:r>
            <a:r>
              <a:rPr lang="ta-IN" sz="2000" b="1" dirty="0" smtClean="0"/>
              <a:t> </a:t>
            </a:r>
            <a:r>
              <a:rPr lang="ta-IN" sz="2000" dirty="0" smtClean="0"/>
              <a:t>உற்றுநோக்கியதை</a:t>
            </a:r>
            <a:r>
              <a:rPr lang="ta-IN" sz="2000" b="1" dirty="0" smtClean="0"/>
              <a:t> </a:t>
            </a:r>
            <a:r>
              <a:rPr lang="ta-IN" sz="2000" dirty="0" smtClean="0"/>
              <a:t>எழுதவும்</a:t>
            </a:r>
            <a:r>
              <a:rPr lang="ta-IN" sz="2000" b="1" dirty="0" smtClean="0"/>
              <a:t> 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IN" sz="24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357158" y="2714620"/>
          <a:ext cx="8572560" cy="2656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4710"/>
                <a:gridCol w="1265724"/>
                <a:gridCol w="2189265"/>
                <a:gridCol w="1902861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a-IN" dirty="0" smtClean="0"/>
                        <a:t>புவி மாதிரியில் முக்கியமான அம்சங்களை அடையாளம் காண மாணவர்கள் </a:t>
                      </a:r>
                      <a:r>
                        <a:rPr lang="en-US" dirty="0" err="1" smtClean="0"/>
                        <a:t>எடுத்துக்கொண்ட</a:t>
                      </a:r>
                      <a:r>
                        <a:rPr lang="en-US" dirty="0" smtClean="0"/>
                        <a:t> </a:t>
                      </a:r>
                      <a:r>
                        <a:rPr lang="ta-IN" dirty="0" smtClean="0"/>
                        <a:t>முயற்சி</a:t>
                      </a:r>
                      <a:r>
                        <a:rPr lang="en-IN" dirty="0" smtClean="0"/>
                        <a:t> </a:t>
                      </a:r>
                      <a:endParaRPr lang="en-US" dirty="0" smtClean="0"/>
                    </a:p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a-IN" dirty="0" smtClean="0"/>
                        <a:t>ஒத்துழைப்பு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a-IN" dirty="0" smtClean="0"/>
                        <a:t>தன்</a:t>
                      </a:r>
                      <a:r>
                        <a:rPr lang="en-US" dirty="0" err="1" smtClean="0"/>
                        <a:t>னை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பிறர்</a:t>
                      </a:r>
                      <a:r>
                        <a:rPr lang="en-US" dirty="0" smtClean="0"/>
                        <a:t> </a:t>
                      </a:r>
                      <a:r>
                        <a:rPr lang="ta-IN" dirty="0" smtClean="0"/>
                        <a:t>நிலை</a:t>
                      </a:r>
                      <a:r>
                        <a:rPr lang="en-US" dirty="0" err="1" smtClean="0"/>
                        <a:t>யை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உணரும்</a:t>
                      </a:r>
                      <a:r>
                        <a:rPr lang="en-US" dirty="0" smtClean="0"/>
                        <a:t> </a:t>
                      </a:r>
                      <a:r>
                        <a:rPr lang="ta-IN" dirty="0" smtClean="0"/>
                        <a:t>திறன்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தகவல்களை</a:t>
                      </a:r>
                      <a:r>
                        <a:rPr lang="en-US" dirty="0" smtClean="0"/>
                        <a:t>  </a:t>
                      </a:r>
                      <a:r>
                        <a:rPr lang="ta-IN" dirty="0" smtClean="0"/>
                        <a:t>மாணவர்களிடையே பகிர்ந்துக் கொள்ளுதல்</a:t>
                      </a:r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F51-826C-426B-9856-CA298396091D}" type="datetime1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64FD-60A3-40FC-B199-6F0B6745C998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714448" y="4857760"/>
            <a:ext cx="7429552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19034" y="512463"/>
            <a:ext cx="6589199" cy="1011537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 smtClean="0"/>
              <a:t> 2. </a:t>
            </a:r>
            <a:r>
              <a:rPr lang="ta-IN" sz="2800" b="1" dirty="0" smtClean="0"/>
              <a:t>வரலாறு</a:t>
            </a:r>
            <a:endParaRPr lang="en-US" sz="2800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85786" y="1071546"/>
            <a:ext cx="8150380" cy="5340872"/>
          </a:xfrm>
        </p:spPr>
        <p:txBody>
          <a:bodyPr>
            <a:noAutofit/>
          </a:bodyPr>
          <a:lstStyle/>
          <a:p>
            <a:pPr algn="just">
              <a:lnSpc>
                <a:spcPct val="170000"/>
              </a:lnSpc>
              <a:buFont typeface="Wingdings" pitchFamily="2" charset="2"/>
              <a:buChar char="q"/>
            </a:pP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ta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உயர் தொடக்க நிலையில் வரலாற்றுப் பாடமானது வரலாற்றுக்கு முந்தைய காலந்தொடங்கி இன்று வரையுள்ள காலத்தை கால வரிசைப்படி ஒவ்வொரு வருடத்தையும் படிப்பதற்கு கவனம் செலுத்துகிறது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. </a:t>
            </a:r>
          </a:p>
          <a:p>
            <a:pPr algn="just">
              <a:lnSpc>
                <a:spcPct val="170000"/>
              </a:lnSpc>
              <a:buFont typeface="Wingdings" pitchFamily="2" charset="2"/>
              <a:buChar char="q"/>
            </a:pPr>
            <a:r>
              <a:rPr lang="en-IN" sz="2000" b="1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ஆறாம்</a:t>
            </a:r>
            <a:r>
              <a:rPr lang="en-IN" sz="2000" b="1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2000" b="1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வகுப்பு</a:t>
            </a:r>
            <a:r>
              <a:rPr lang="en-IN" sz="2000" b="1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வரலாற்றுப்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பாடப்புத்தகத்தில்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மனிதன்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வேட்டையாடுதல்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என்ற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நிலையிலிருந்து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பேரரசுகளின்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 </a:t>
            </a:r>
            <a:r>
              <a:rPr lang="en-IN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உருவாக்கம்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வரையிலான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பழங்கால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வரலாற்றோடு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அவர்களின்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கலை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, </a:t>
            </a:r>
            <a:r>
              <a:rPr lang="en-IN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கலாச்சாரம்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மற்றும்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வாழ்க்கை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முறையினை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கொண்டுள்ளது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.</a:t>
            </a:r>
            <a:endParaRPr lang="en-US" sz="2000" dirty="0">
              <a:latin typeface="Latha" panose="020B0604020202020204" pitchFamily="34" charset="0"/>
              <a:cs typeface="Latha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CF752-34BC-4DE7-8FB7-846D62F35C3F}" type="datetime1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64FD-60A3-40FC-B199-6F0B6745C998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86A3B-BDDD-4EF7-9658-56C68E46929F}" type="datetime1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64FD-60A3-40FC-B199-6F0B6745C998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685800" y="1447800"/>
            <a:ext cx="8153400" cy="487680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IN" sz="2000" b="1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ஏழாம்</a:t>
            </a:r>
            <a:r>
              <a:rPr lang="en-IN" sz="2000" b="1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2000" b="1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வகுப்பு</a:t>
            </a:r>
            <a:r>
              <a:rPr lang="en-IN" sz="2000" b="1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வரலாற்றுப்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பாடப்புத்தகத்தில்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 </a:t>
            </a:r>
            <a:r>
              <a:rPr lang="en-IN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இடைக்கால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இந்திய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வரலாற்றைப்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பற்றிய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செய்திகள்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இடம்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பெற்றுள்ளன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. </a:t>
            </a:r>
            <a:r>
              <a:rPr lang="en-IN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அதாவது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, </a:t>
            </a:r>
            <a:r>
              <a:rPr lang="en-IN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வட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இந்திய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அரசுகள்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, </a:t>
            </a:r>
            <a:r>
              <a:rPr lang="en-IN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தென்னிந்திய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அரசுகள்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, </a:t>
            </a:r>
            <a:r>
              <a:rPr lang="en-IN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தக்காண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அரசுகள்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, </a:t>
            </a:r>
            <a:r>
              <a:rPr lang="en-IN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டில்லி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சுல்தானியம்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, </a:t>
            </a:r>
            <a:r>
              <a:rPr lang="en-IN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மராத்திய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பேரரசு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, </a:t>
            </a:r>
            <a:r>
              <a:rPr lang="en-IN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மொகலாய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அரசுகள்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போன்றவை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ஆகும்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en-IN" sz="2000" b="1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எட்டாம்</a:t>
            </a:r>
            <a:r>
              <a:rPr lang="en-IN" sz="2000" b="1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2000" b="1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வகுப்பு</a:t>
            </a:r>
            <a:r>
              <a:rPr lang="en-IN" sz="2000" b="1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வரலாற்றுப்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பாடப்புத்தகம்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நவீன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கால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இந்திய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வரலாற்று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செய்திகளைக்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கொண்டுள்ளது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.</a:t>
            </a:r>
            <a:endParaRPr lang="en-US" sz="2000" dirty="0">
              <a:latin typeface="Latha" panose="020B0604020202020204" pitchFamily="34" charset="0"/>
              <a:cs typeface="Latha" panose="020B0604020202020204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19201" y="147338"/>
            <a:ext cx="7087552" cy="1280890"/>
          </a:xfrm>
        </p:spPr>
        <p:txBody>
          <a:bodyPr>
            <a:normAutofit/>
          </a:bodyPr>
          <a:lstStyle/>
          <a:p>
            <a:pPr algn="ctr"/>
            <a:r>
              <a:rPr lang="ta-IN" sz="2400" dirty="0"/>
              <a:t>உயர் தொடக்க</a:t>
            </a:r>
            <a:r>
              <a:rPr lang="en-US" sz="2400" dirty="0"/>
              <a:t> </a:t>
            </a:r>
            <a:r>
              <a:rPr lang="ta-IN" sz="2400" dirty="0"/>
              <a:t>நிலை</a:t>
            </a:r>
            <a:r>
              <a:rPr lang="en-US" sz="2400" dirty="0"/>
              <a:t>- </a:t>
            </a:r>
            <a:r>
              <a:rPr lang="ta-IN" sz="2400" dirty="0"/>
              <a:t>வரலாறு கற்பதில் உள்ள பரந்த நோக்கங்கள்</a:t>
            </a:r>
            <a:endParaRPr lang="en-IN" sz="24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29141" y="1600200"/>
            <a:ext cx="8386259" cy="4534889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ta-IN" sz="2000" dirty="0">
                <a:latin typeface="Latha" panose="020B0604020202020204" pitchFamily="34" charset="0"/>
              </a:rPr>
              <a:t>வரலாற்றிலுள்ள ஒவ்வொரு காலகட்டத்திலும் நிகழ்ந்த முன்னேற்றங்கள் குறித்த பொதுவான கருத்தை வழங்குதல்</a:t>
            </a:r>
            <a:r>
              <a:rPr lang="en-IN" sz="2000" dirty="0">
                <a:latin typeface="Latha" panose="020B0604020202020204" pitchFamily="34" charset="0"/>
                <a:cs typeface="Latha" panose="020B0604020202020204" pitchFamily="34" charset="0"/>
              </a:rPr>
              <a:t>,</a:t>
            </a:r>
          </a:p>
          <a:p>
            <a:pPr algn="just">
              <a:lnSpc>
                <a:spcPct val="150000"/>
              </a:lnSpc>
            </a:pPr>
            <a:r>
              <a:rPr lang="en-IN" sz="2000" dirty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ta-IN" sz="2000" dirty="0">
                <a:latin typeface="Latha" panose="020B0604020202020204" pitchFamily="34" charset="0"/>
              </a:rPr>
              <a:t>வரலாற்றாசிரியர்கள் கடந்த கால வரலாற்றை அறிந்து </a:t>
            </a:r>
            <a:r>
              <a:rPr lang="en-US" sz="2000" dirty="0" err="1">
                <a:latin typeface="Latha" panose="020B0604020202020204" pitchFamily="34" charset="0"/>
                <a:cs typeface="Latha" panose="020B0604020202020204" pitchFamily="34" charset="0"/>
              </a:rPr>
              <a:t>கொள்ள</a:t>
            </a:r>
            <a:r>
              <a:rPr lang="en-US" sz="2000" dirty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2000" dirty="0" err="1">
                <a:latin typeface="Latha" panose="020B0604020202020204" pitchFamily="34" charset="0"/>
                <a:cs typeface="Latha" panose="020B0604020202020204" pitchFamily="34" charset="0"/>
              </a:rPr>
              <a:t>மேற்</a:t>
            </a:r>
            <a:r>
              <a:rPr lang="ta-IN" sz="2000" dirty="0">
                <a:latin typeface="Latha" panose="020B0604020202020204" pitchFamily="34" charset="0"/>
              </a:rPr>
              <a:t>கொண்ட வழியினைப் </a:t>
            </a:r>
            <a:r>
              <a:rPr lang="en-US" sz="2000" dirty="0" err="1">
                <a:latin typeface="Latha" panose="020B0604020202020204" pitchFamily="34" charset="0"/>
                <a:cs typeface="Latha" panose="020B0604020202020204" pitchFamily="34" charset="0"/>
              </a:rPr>
              <a:t>பற்றி</a:t>
            </a:r>
            <a:r>
              <a:rPr lang="en-US" sz="2000" dirty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ta-IN" sz="2000" dirty="0">
                <a:latin typeface="Latha" panose="020B0604020202020204" pitchFamily="34" charset="0"/>
              </a:rPr>
              <a:t>மாணவர்களுக்கு அறிமுகம் செய்தல்</a:t>
            </a:r>
            <a:r>
              <a:rPr lang="en-IN" sz="2000" dirty="0">
                <a:latin typeface="Latha" panose="020B0604020202020204" pitchFamily="34" charset="0"/>
                <a:cs typeface="Latha" panose="020B0604020202020204" pitchFamily="34" charset="0"/>
              </a:rPr>
              <a:t>, </a:t>
            </a:r>
          </a:p>
          <a:p>
            <a:pPr algn="just">
              <a:lnSpc>
                <a:spcPct val="150000"/>
              </a:lnSpc>
            </a:pPr>
            <a:r>
              <a:rPr lang="ta-IN" sz="2000" dirty="0">
                <a:latin typeface="Latha" panose="020B0604020202020204" pitchFamily="34" charset="0"/>
              </a:rPr>
              <a:t>இச்சான்றுகளின் மூலம் வரலாற்று உண்மைகளை </a:t>
            </a:r>
            <a:r>
              <a:rPr lang="en-IN" sz="2000" dirty="0" err="1">
                <a:latin typeface="Latha" panose="020B0604020202020204" pitchFamily="34" charset="0"/>
                <a:cs typeface="Latha" panose="020B0604020202020204" pitchFamily="34" charset="0"/>
              </a:rPr>
              <a:t>அறிந்து</a:t>
            </a:r>
            <a:r>
              <a:rPr lang="en-IN" sz="2000" dirty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ta-IN" sz="2000" dirty="0">
                <a:latin typeface="Latha" panose="020B0604020202020204" pitchFamily="34" charset="0"/>
              </a:rPr>
              <a:t>வெளி</a:t>
            </a:r>
            <a:r>
              <a:rPr lang="en-US" sz="2000" dirty="0" err="1">
                <a:latin typeface="Latha" panose="020B0604020202020204" pitchFamily="34" charset="0"/>
                <a:cs typeface="Latha" panose="020B0604020202020204" pitchFamily="34" charset="0"/>
              </a:rPr>
              <a:t>ப்படுத்த</a:t>
            </a:r>
            <a:r>
              <a:rPr lang="en-US" sz="2000" dirty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ta-IN" sz="2000" dirty="0">
                <a:latin typeface="Latha" panose="020B0604020202020204" pitchFamily="34" charset="0"/>
              </a:rPr>
              <a:t>மாணவர்களை ஆர்வமூட்டல்</a:t>
            </a:r>
            <a:r>
              <a:rPr lang="en-IN" sz="2000" dirty="0">
                <a:latin typeface="Latha" panose="020B0604020202020204" pitchFamily="34" charset="0"/>
                <a:cs typeface="Latha" panose="020B0604020202020204" pitchFamily="34" charset="0"/>
              </a:rPr>
              <a:t>, </a:t>
            </a:r>
          </a:p>
          <a:p>
            <a:pPr algn="just">
              <a:lnSpc>
                <a:spcPct val="150000"/>
              </a:lnSpc>
            </a:pPr>
            <a:r>
              <a:rPr lang="ta-IN" sz="2000" dirty="0">
                <a:latin typeface="Latha" panose="020B0604020202020204" pitchFamily="34" charset="0"/>
              </a:rPr>
              <a:t>வரலாற்று வேற்றுமைகளை ஒரு பரந்த கண்ணோட்டப்</a:t>
            </a:r>
            <a:r>
              <a:rPr lang="en-US" sz="2000" dirty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ta-IN" sz="2000" dirty="0">
                <a:latin typeface="Latha" panose="020B0604020202020204" pitchFamily="34" charset="0"/>
              </a:rPr>
              <a:t>பார்வையில் உணர்</a:t>
            </a:r>
            <a:r>
              <a:rPr lang="en-US" sz="2000" dirty="0" err="1">
                <a:latin typeface="Latha" panose="020B0604020202020204" pitchFamily="34" charset="0"/>
                <a:cs typeface="Latha" panose="020B0604020202020204" pitchFamily="34" charset="0"/>
              </a:rPr>
              <a:t>தல்</a:t>
            </a:r>
            <a:r>
              <a:rPr lang="en-US" sz="2000" dirty="0">
                <a:latin typeface="Latha" panose="020B0604020202020204" pitchFamily="34" charset="0"/>
                <a:cs typeface="Latha" panose="020B0604020202020204" pitchFamily="34" charset="0"/>
              </a:rPr>
              <a:t>, 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85C47-5C53-4D25-BA85-6C785069588C}" type="datetime1">
              <a:rPr lang="en-US" smtClean="0"/>
              <a:pPr/>
              <a:t>10/4/2019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64FD-60A3-40FC-B199-6F0B6745C998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02579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83201" y="512463"/>
            <a:ext cx="6589199" cy="1280890"/>
          </a:xfrm>
        </p:spPr>
        <p:txBody>
          <a:bodyPr>
            <a:normAutofit/>
          </a:bodyPr>
          <a:lstStyle/>
          <a:p>
            <a:pPr algn="ctr"/>
            <a:r>
              <a:rPr lang="ta-IN" dirty="0" smtClean="0"/>
              <a:t>1. அறிமுகம்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11228" y="1656885"/>
            <a:ext cx="8458200" cy="4614672"/>
          </a:xfrm>
        </p:spPr>
        <p:txBody>
          <a:bodyPr>
            <a:noAutofit/>
          </a:bodyPr>
          <a:lstStyle/>
          <a:p>
            <a:pPr marL="624078" indent="-514350">
              <a:lnSpc>
                <a:spcPct val="150000"/>
              </a:lnSpc>
              <a:buFont typeface="+mj-lt"/>
              <a:buAutoNum type="romanUcPeriod"/>
            </a:pP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சமூக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அறிவியல்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பாடத்தின்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கருத்துகள்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மனிதன்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இயற்கையோடு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கொண்டுள்ள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தொடர்பு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, </a:t>
            </a: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காலம்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, </a:t>
            </a: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இடம்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, </a:t>
            </a: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நிறுவன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அமைப்புகளுக்கு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அப்பாற்பட்ட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சமூகச்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சுற்றுச்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சூழலை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பற்றிய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விரிவான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புரிதலை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உள்ளடக்கியவையாகும்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.</a:t>
            </a:r>
          </a:p>
          <a:p>
            <a:pPr marL="624078" indent="-514350">
              <a:lnSpc>
                <a:spcPct val="150000"/>
              </a:lnSpc>
              <a:buFont typeface="+mj-lt"/>
              <a:buAutoNum type="romanUcPeriod"/>
            </a:pP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வேற்றுமையில்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ஒற்றுமை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, </a:t>
            </a: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தன்னைப்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பிறர்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நிலையில்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வைத்துப்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பார்த்தல்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, </a:t>
            </a: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சுதந்திரம்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, </a:t>
            </a: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சமத்துவம்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, </a:t>
            </a: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நீதி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, </a:t>
            </a: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சகோதரத்துவம்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, </a:t>
            </a: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கண்ணியம்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, </a:t>
            </a: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நம்பிக்கை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, </a:t>
            </a: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பன்முகத்தன்மை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மற்றும்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நல்லிணக்கம்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போன்ற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மதிப்புகளை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கற்பிக்கின்றது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.</a:t>
            </a:r>
            <a:endParaRPr lang="en-US" sz="1800" dirty="0" smtClean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marL="624078" indent="-514350">
              <a:lnSpc>
                <a:spcPct val="150000"/>
              </a:lnSpc>
              <a:buFont typeface="+mj-lt"/>
              <a:buAutoNum type="romanUcPeriod"/>
            </a:pP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தனிநபர்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மற்றும்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சமுதாயப்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பிரச்சனைகளுக்குத்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   </a:t>
            </a: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தீர்வு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காணும்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வகையிலான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சிந்தித்தல்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திறனை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இப்பாடம்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மேம்படுத்துகிறது</a:t>
            </a:r>
            <a:endParaRPr lang="en-US" sz="1800" dirty="0">
              <a:latin typeface="Latha" panose="020B0604020202020204" pitchFamily="34" charset="0"/>
              <a:cs typeface="Latha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22850-712E-4F24-A765-8AB26EA28C20}" type="datetime1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64FD-60A3-40FC-B199-6F0B6745C99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0166" y="500042"/>
            <a:ext cx="4984253" cy="5903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Con.,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48" y="1428736"/>
            <a:ext cx="8143932" cy="507209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000" dirty="0" err="1">
                <a:latin typeface="Latha" panose="020B0604020202020204" pitchFamily="34" charset="0"/>
                <a:cs typeface="Latha" panose="020B0604020202020204" pitchFamily="34" charset="0"/>
              </a:rPr>
              <a:t>மேலும்</a:t>
            </a:r>
            <a:r>
              <a:rPr lang="en-US" sz="2000" dirty="0">
                <a:latin typeface="Latha" panose="020B0604020202020204" pitchFamily="34" charset="0"/>
                <a:cs typeface="Latha" panose="020B0604020202020204" pitchFamily="34" charset="0"/>
              </a:rPr>
              <a:t>, </a:t>
            </a:r>
            <a:r>
              <a:rPr lang="en-US" sz="2000" dirty="0" err="1">
                <a:latin typeface="Latha" panose="020B0604020202020204" pitchFamily="34" charset="0"/>
                <a:cs typeface="Latha" panose="020B0604020202020204" pitchFamily="34" charset="0"/>
              </a:rPr>
              <a:t>அவ்வாறு</a:t>
            </a:r>
            <a:r>
              <a:rPr lang="en-US" sz="2000" dirty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ta-IN" sz="2000" dirty="0">
                <a:latin typeface="Latha" panose="020B0604020202020204" pitchFamily="34" charset="0"/>
              </a:rPr>
              <a:t>அறியும் போதே குறிப்பிட்ட பிராந்தியம் அல்லது குறிப்பிட்ட நிகழ்வினைப் பற்றிய முழுவிவரத்துடன் கூடிய ஆய்வு படைக்கச் செய்தல், </a:t>
            </a:r>
            <a:endParaRPr lang="en-IN" sz="2000" dirty="0"/>
          </a:p>
          <a:p>
            <a:pPr>
              <a:lnSpc>
                <a:spcPct val="150000"/>
              </a:lnSpc>
            </a:pPr>
            <a:r>
              <a:rPr lang="ta-IN" sz="2000" dirty="0" smtClean="0">
                <a:latin typeface="Latha" panose="020B0604020202020204" pitchFamily="34" charset="0"/>
              </a:rPr>
              <a:t>மாணவர்களுக்குக் </a:t>
            </a:r>
            <a:r>
              <a:rPr lang="ta-IN" sz="2000" dirty="0">
                <a:latin typeface="Latha" panose="020B0604020202020204" pitchFamily="34" charset="0"/>
              </a:rPr>
              <a:t>காலவரிசை மற்றும் வரலாற்று வரைபடம் அறிமுகம் செய்வதன் மூலம்</a:t>
            </a:r>
            <a:r>
              <a:rPr lang="en-IN" sz="2000" dirty="0">
                <a:latin typeface="Latha" panose="020B0604020202020204" pitchFamily="34" charset="0"/>
                <a:cs typeface="Latha" panose="020B0604020202020204" pitchFamily="34" charset="0"/>
              </a:rPr>
              <a:t>, </a:t>
            </a:r>
            <a:r>
              <a:rPr lang="ta-IN" sz="2000" dirty="0">
                <a:latin typeface="Latha" panose="020B0604020202020204" pitchFamily="34" charset="0"/>
              </a:rPr>
              <a:t>ஒரு பகுதியின் முன்னேற்றங்களைப் பிற பகுதியின் நடப்பு நிகழ்வுகளோடு தொடர்புபடுத்திக் காணுதல்</a:t>
            </a:r>
            <a:endParaRPr lang="en-US" sz="2000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IN" sz="2000" dirty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US" sz="2000" dirty="0" err="1">
                <a:latin typeface="Latha" panose="020B0604020202020204" pitchFamily="34" charset="0"/>
                <a:cs typeface="Latha" panose="020B0604020202020204" pitchFamily="34" charset="0"/>
              </a:rPr>
              <a:t>அந்தச்</a:t>
            </a:r>
            <a:r>
              <a:rPr lang="ta-IN" sz="2000" dirty="0">
                <a:latin typeface="Latha" panose="020B0604020202020204" pitchFamily="34" charset="0"/>
              </a:rPr>
              <a:t> சூழலில் தான் வாழ்ந்தால் எவ்வாறு இருக்கும் என்பதைக் கற்பனை செய்து பார்க்க  ஊக்கப்படுத்துதல்</a:t>
            </a:r>
            <a:r>
              <a:rPr lang="en-IN" sz="2000" dirty="0">
                <a:latin typeface="Latha" panose="020B0604020202020204" pitchFamily="34" charset="0"/>
                <a:cs typeface="Latha" panose="020B0604020202020204" pitchFamily="34" charset="0"/>
              </a:rPr>
              <a:t>. </a:t>
            </a:r>
            <a:endParaRPr lang="en-US" sz="2000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sz="2000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endParaRPr lang="en-IN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E9BFE-4972-46BB-A310-CA1F22553376}" type="datetime1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64FD-60A3-40FC-B199-6F0B6745C998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760404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10" y="500042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err="1"/>
              <a:t>கருத்து</a:t>
            </a:r>
            <a:r>
              <a:rPr lang="en-US" b="1" dirty="0"/>
              <a:t> </a:t>
            </a:r>
            <a:r>
              <a:rPr lang="en-IN" b="1" dirty="0"/>
              <a:t>: 2 </a:t>
            </a:r>
            <a:r>
              <a:rPr lang="en-IN" b="1" dirty="0" err="1"/>
              <a:t>ஆதாரங்கள்</a:t>
            </a:r>
            <a:r>
              <a:rPr lang="en-US" dirty="0"/>
              <a:t/>
            </a:r>
            <a:br>
              <a:rPr lang="en-US" dirty="0"/>
            </a:br>
            <a:r>
              <a:rPr lang="en-US" b="1" dirty="0" smtClean="0"/>
              <a:t>Diagrammatic </a:t>
            </a:r>
            <a:r>
              <a:rPr lang="en-US" b="1" dirty="0"/>
              <a:t>representation of sources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4" name="Diagram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795390526"/>
              </p:ext>
            </p:extLst>
          </p:nvPr>
        </p:nvGraphicFramePr>
        <p:xfrm>
          <a:off x="381000" y="20574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CFCC5-9119-47AF-A756-E441B6F94E2A}" type="datetime1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64FD-60A3-40FC-B199-6F0B6745C998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8207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29900"/>
            <a:ext cx="6589199" cy="1280890"/>
          </a:xfrm>
        </p:spPr>
        <p:txBody>
          <a:bodyPr/>
          <a:lstStyle/>
          <a:p>
            <a:pPr algn="ctr"/>
            <a:r>
              <a:rPr lang="en-IN" b="1" dirty="0" err="1" smtClean="0"/>
              <a:t>ஆதாரங்கள்</a:t>
            </a:r>
            <a:r>
              <a:rPr lang="en-US" dirty="0"/>
              <a:t/>
            </a:r>
            <a:br>
              <a:rPr lang="en-US" dirty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4555"/>
            <a:ext cx="8458200" cy="5441045"/>
          </a:xfrm>
        </p:spPr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</a:pPr>
            <a:r>
              <a:rPr lang="en-IN" b="1" dirty="0">
                <a:latin typeface="Latha" panose="020B0604020202020204" pitchFamily="34" charset="0"/>
                <a:cs typeface="Latha" panose="020B0604020202020204" pitchFamily="34" charset="0"/>
              </a:rPr>
              <a:t>’</a:t>
            </a:r>
            <a:r>
              <a:rPr lang="ta-IN" b="1" dirty="0">
                <a:latin typeface="Latha" panose="020B0604020202020204" pitchFamily="34" charset="0"/>
              </a:rPr>
              <a:t>கடந்த காலத்தை மறுகட்டுமானம் செய்வதற்கு உதவக்கூடிய ஆதாரங்களான ஆவணங்கள் அல்லது பதிவுகளே சான்றுகள் எனப்படும்</a:t>
            </a:r>
            <a:r>
              <a:rPr lang="en-US" b="1" dirty="0">
                <a:latin typeface="Latha" panose="020B0604020202020204" pitchFamily="34" charset="0"/>
                <a:cs typeface="Latha" panose="020B0604020202020204" pitchFamily="34" charset="0"/>
              </a:rPr>
              <a:t>’</a:t>
            </a:r>
            <a:r>
              <a:rPr lang="en-IN" b="1" dirty="0">
                <a:latin typeface="Latha" panose="020B0604020202020204" pitchFamily="34" charset="0"/>
                <a:cs typeface="Latha" panose="020B0604020202020204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en-IN" b="1" dirty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ta-IN" b="1" dirty="0">
                <a:latin typeface="Latha" panose="020B0604020202020204" pitchFamily="34" charset="0"/>
              </a:rPr>
              <a:t>சான்றுகளின் உதவியுடன் அரசியல்</a:t>
            </a:r>
            <a:r>
              <a:rPr lang="en-IN" b="1" dirty="0">
                <a:latin typeface="Latha" panose="020B0604020202020204" pitchFamily="34" charset="0"/>
                <a:cs typeface="Latha" panose="020B0604020202020204" pitchFamily="34" charset="0"/>
              </a:rPr>
              <a:t>, </a:t>
            </a:r>
            <a:r>
              <a:rPr lang="ta-IN" b="1" dirty="0">
                <a:latin typeface="Latha" panose="020B0604020202020204" pitchFamily="34" charset="0"/>
              </a:rPr>
              <a:t>பொருளாதார</a:t>
            </a:r>
            <a:r>
              <a:rPr lang="en-IN" b="1" dirty="0">
                <a:latin typeface="Latha" panose="020B0604020202020204" pitchFamily="34" charset="0"/>
                <a:cs typeface="Latha" panose="020B0604020202020204" pitchFamily="34" charset="0"/>
              </a:rPr>
              <a:t>, </a:t>
            </a:r>
            <a:r>
              <a:rPr lang="ta-IN" b="1" dirty="0">
                <a:latin typeface="Latha" panose="020B0604020202020204" pitchFamily="34" charset="0"/>
              </a:rPr>
              <a:t>சமூக</a:t>
            </a:r>
            <a:r>
              <a:rPr lang="en-US" b="1" dirty="0">
                <a:latin typeface="Latha" panose="020B0604020202020204" pitchFamily="34" charset="0"/>
                <a:cs typeface="Latha" panose="020B0604020202020204" pitchFamily="34" charset="0"/>
              </a:rPr>
              <a:t>, </a:t>
            </a:r>
            <a:r>
              <a:rPr lang="ta-IN" b="1" dirty="0">
                <a:latin typeface="Latha" panose="020B0604020202020204" pitchFamily="34" charset="0"/>
              </a:rPr>
              <a:t>பண்பாட்டு வளர்ச்சி விபரங்களை திறனாய்வு செய்கிறோம்</a:t>
            </a:r>
            <a:r>
              <a:rPr lang="en-IN" b="1" dirty="0">
                <a:latin typeface="Latha" panose="020B0604020202020204" pitchFamily="34" charset="0"/>
                <a:cs typeface="Latha" panose="020B0604020202020204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ta-IN" b="1" dirty="0">
                <a:latin typeface="Latha" panose="020B0604020202020204" pitchFamily="34" charset="0"/>
              </a:rPr>
              <a:t>ஒவ்வொரு சான்றினையும் விமர்சன வழியில் </a:t>
            </a:r>
            <a:r>
              <a:rPr lang="en-IN" b="1" dirty="0" err="1">
                <a:latin typeface="Latha" panose="020B0604020202020204" pitchFamily="34" charset="0"/>
                <a:cs typeface="Latha" panose="020B0604020202020204" pitchFamily="34" charset="0"/>
              </a:rPr>
              <a:t>அணுகி</a:t>
            </a:r>
            <a:r>
              <a:rPr lang="en-IN" b="1" dirty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ta-IN" b="1" dirty="0">
                <a:latin typeface="Latha" panose="020B0604020202020204" pitchFamily="34" charset="0"/>
              </a:rPr>
              <a:t>அதன் முடிவுகளை அறிந்து கொள்ள ஊக்கப்படுத்துதல் வேண்டும்</a:t>
            </a:r>
            <a:r>
              <a:rPr lang="en-IN" b="1" dirty="0">
                <a:latin typeface="Latha" panose="020B0604020202020204" pitchFamily="34" charset="0"/>
                <a:cs typeface="Latha" panose="020B0604020202020204" pitchFamily="34" charset="0"/>
              </a:rPr>
              <a:t>. </a:t>
            </a:r>
          </a:p>
          <a:p>
            <a:pPr algn="just">
              <a:lnSpc>
                <a:spcPct val="150000"/>
              </a:lnSpc>
            </a:pPr>
            <a:r>
              <a:rPr lang="ta-IN" b="1" dirty="0">
                <a:latin typeface="Latha" panose="020B0604020202020204" pitchFamily="34" charset="0"/>
              </a:rPr>
              <a:t>இக்கண்டறியும் பயணத்தில் பல்வேறு வகையான கடந்த கால நிகழ்வுகள்</a:t>
            </a:r>
            <a:r>
              <a:rPr lang="en-IN" b="1" dirty="0">
                <a:latin typeface="Latha" panose="020B0604020202020204" pitchFamily="34" charset="0"/>
                <a:cs typeface="Latha" panose="020B0604020202020204" pitchFamily="34" charset="0"/>
              </a:rPr>
              <a:t>, </a:t>
            </a:r>
            <a:r>
              <a:rPr lang="ta-IN" b="1" dirty="0">
                <a:latin typeface="Latha" panose="020B0604020202020204" pitchFamily="34" charset="0"/>
              </a:rPr>
              <a:t>காரண காரியத் தொடர்புகளைப் புரிந்து கொள்ளுதல்</a:t>
            </a:r>
            <a:r>
              <a:rPr lang="en-US" b="1" dirty="0">
                <a:latin typeface="Latha" panose="020B0604020202020204" pitchFamily="34" charset="0"/>
                <a:cs typeface="Latha" panose="020B0604020202020204" pitchFamily="34" charset="0"/>
              </a:rPr>
              <a:t>, </a:t>
            </a:r>
            <a:r>
              <a:rPr lang="ta-IN" b="1" dirty="0">
                <a:latin typeface="Latha" panose="020B0604020202020204" pitchFamily="34" charset="0"/>
              </a:rPr>
              <a:t>நிகழ்ச்சிகளின் தாக்கங்கள் மற்றும் ஆர்வ மூட்டு</a:t>
            </a:r>
            <a:r>
              <a:rPr lang="en-US" b="1" dirty="0" err="1">
                <a:latin typeface="Latha" panose="020B0604020202020204" pitchFamily="34" charset="0"/>
                <a:cs typeface="Latha" panose="020B0604020202020204" pitchFamily="34" charset="0"/>
              </a:rPr>
              <a:t>ம்</a:t>
            </a:r>
            <a:r>
              <a:rPr lang="en-US" b="1" dirty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ta-IN" b="1" dirty="0">
                <a:latin typeface="Latha" panose="020B0604020202020204" pitchFamily="34" charset="0"/>
              </a:rPr>
              <a:t>நிகழ்வுகளைக் கண்டறிவதில் கற்போருக்கு உதவி செய்தல் வேண்டும்</a:t>
            </a:r>
            <a:r>
              <a:rPr lang="en-IN" b="1" dirty="0">
                <a:latin typeface="Latha" panose="020B0604020202020204" pitchFamily="34" charset="0"/>
                <a:cs typeface="Latha" panose="020B0604020202020204" pitchFamily="34" charset="0"/>
              </a:rPr>
              <a:t>. </a:t>
            </a:r>
          </a:p>
          <a:p>
            <a:pPr algn="just">
              <a:lnSpc>
                <a:spcPct val="150000"/>
              </a:lnSpc>
            </a:pPr>
            <a:endParaRPr lang="en-US" b="1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algn="just"/>
            <a:endParaRPr lang="en-IN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40563-6DC1-41FF-8627-77BD3AFB6E67}" type="datetime1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64FD-60A3-40FC-B199-6F0B6745C998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4023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Cont.,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3928" y="1752600"/>
            <a:ext cx="8404171" cy="3777622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ta-IN" sz="2000" b="1" dirty="0">
                <a:latin typeface="Latha" panose="020B0604020202020204" pitchFamily="34" charset="0"/>
              </a:rPr>
              <a:t>கற்போர் தாங்களாகவே காலம்</a:t>
            </a:r>
            <a:r>
              <a:rPr lang="en-IN" sz="2000" b="1" dirty="0">
                <a:latin typeface="Latha" panose="020B0604020202020204" pitchFamily="34" charset="0"/>
                <a:cs typeface="Latha" panose="020B0604020202020204" pitchFamily="34" charset="0"/>
              </a:rPr>
              <a:t>, </a:t>
            </a:r>
            <a:r>
              <a:rPr lang="ta-IN" sz="2000" b="1" dirty="0">
                <a:latin typeface="Latha" panose="020B0604020202020204" pitchFamily="34" charset="0"/>
              </a:rPr>
              <a:t>இடம்</a:t>
            </a:r>
            <a:r>
              <a:rPr lang="en-IN" sz="2000" b="1" dirty="0">
                <a:latin typeface="Latha" panose="020B0604020202020204" pitchFamily="34" charset="0"/>
                <a:cs typeface="Latha" panose="020B0604020202020204" pitchFamily="34" charset="0"/>
              </a:rPr>
              <a:t>, </a:t>
            </a:r>
            <a:r>
              <a:rPr lang="ta-IN" sz="2000" b="1" dirty="0">
                <a:latin typeface="Latha" panose="020B0604020202020204" pitchFamily="34" charset="0"/>
              </a:rPr>
              <a:t>இடைவெளி</a:t>
            </a:r>
            <a:r>
              <a:rPr lang="en-IN" sz="2000" b="1" dirty="0">
                <a:latin typeface="Latha" panose="020B0604020202020204" pitchFamily="34" charset="0"/>
                <a:cs typeface="Latha" panose="020B0604020202020204" pitchFamily="34" charset="0"/>
              </a:rPr>
              <a:t>, </a:t>
            </a:r>
            <a:r>
              <a:rPr lang="ta-IN" sz="2000" b="1" dirty="0">
                <a:latin typeface="Latha" panose="020B0604020202020204" pitchFamily="34" charset="0"/>
              </a:rPr>
              <a:t>பாடம்சார்ந்த மற்றும் பாட</a:t>
            </a:r>
            <a:r>
              <a:rPr lang="en-US" sz="2000" b="1" dirty="0" err="1">
                <a:latin typeface="Latha" panose="020B0604020202020204" pitchFamily="34" charset="0"/>
                <a:cs typeface="Latha" panose="020B0604020202020204" pitchFamily="34" charset="0"/>
              </a:rPr>
              <a:t>த்</a:t>
            </a:r>
            <a:r>
              <a:rPr lang="ta-IN" sz="2000" b="1" dirty="0">
                <a:latin typeface="Latha" panose="020B0604020202020204" pitchFamily="34" charset="0"/>
              </a:rPr>
              <a:t>தோடு தொடர்புடைய துறைகளுக்குள்ளான </a:t>
            </a:r>
            <a:r>
              <a:rPr lang="en-US" sz="2000" b="1" dirty="0" err="1">
                <a:latin typeface="Latha" panose="020B0604020202020204" pitchFamily="34" charset="0"/>
                <a:cs typeface="Latha" panose="020B0604020202020204" pitchFamily="34" charset="0"/>
              </a:rPr>
              <a:t>உறவுமுறைகளை</a:t>
            </a:r>
            <a:r>
              <a:rPr lang="en-US" sz="2000" b="1" dirty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ta-IN" sz="2000" b="1" dirty="0">
                <a:latin typeface="Latha" panose="020B0604020202020204" pitchFamily="34" charset="0"/>
              </a:rPr>
              <a:t>அறிந்து கொள்ள உதவுகிறது</a:t>
            </a:r>
            <a:r>
              <a:rPr lang="en-IN" sz="2000" b="1" dirty="0">
                <a:latin typeface="Latha" panose="020B0604020202020204" pitchFamily="34" charset="0"/>
                <a:cs typeface="Latha" panose="020B0604020202020204" pitchFamily="34" charset="0"/>
              </a:rPr>
              <a:t>. </a:t>
            </a:r>
          </a:p>
          <a:p>
            <a:pPr algn="just">
              <a:lnSpc>
                <a:spcPct val="150000"/>
              </a:lnSpc>
            </a:pPr>
            <a:r>
              <a:rPr lang="ta-IN" sz="2000" b="1" dirty="0">
                <a:latin typeface="Latha" panose="020B0604020202020204" pitchFamily="34" charset="0"/>
              </a:rPr>
              <a:t>தொடர்ச்சி மற்றும் மாற்றங்களின் நிகழ்வுகளைக் கற்போர் சரிவர புரிந்துகொள்ள ஆர்வமூட்டப்படுதல் வேண்டும்</a:t>
            </a:r>
            <a:r>
              <a:rPr lang="en-IN" sz="2000" b="1" dirty="0">
                <a:latin typeface="Latha" panose="020B0604020202020204" pitchFamily="34" charset="0"/>
                <a:cs typeface="Latha" panose="020B0604020202020204" pitchFamily="34" charset="0"/>
              </a:rPr>
              <a:t>. </a:t>
            </a:r>
            <a:endParaRPr lang="en-US" sz="2000" b="1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algn="just"/>
            <a:endParaRPr lang="en-IN" sz="20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F1AD2-E03C-4A13-AE5F-ACF430FE6264}" type="datetime1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64FD-60A3-40FC-B199-6F0B6745C998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415055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47338"/>
            <a:ext cx="7086599" cy="1280890"/>
          </a:xfrm>
        </p:spPr>
        <p:txBody>
          <a:bodyPr>
            <a:normAutofit/>
          </a:bodyPr>
          <a:lstStyle/>
          <a:p>
            <a:pPr algn="ctr"/>
            <a:r>
              <a:rPr lang="ta-IN" sz="2400" b="1" dirty="0">
                <a:latin typeface="Latha" panose="020B0604020202020204" pitchFamily="34" charset="0"/>
              </a:rPr>
              <a:t>பரிந்துரைக்கப்ப</a:t>
            </a:r>
            <a:r>
              <a:rPr lang="en-US" sz="2400" b="1" dirty="0" err="1">
                <a:latin typeface="Latha" panose="020B0604020202020204" pitchFamily="34" charset="0"/>
                <a:cs typeface="Latha" panose="020B0604020202020204" pitchFamily="34" charset="0"/>
              </a:rPr>
              <a:t>டும்</a:t>
            </a:r>
            <a:r>
              <a:rPr lang="en-US" sz="2400" b="1" dirty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ta-IN" sz="2400" b="1" dirty="0">
                <a:latin typeface="Latha" panose="020B0604020202020204" pitchFamily="34" charset="0"/>
              </a:rPr>
              <a:t>கற்பித்தல் செயல்முறைகள்</a:t>
            </a:r>
            <a:r>
              <a:rPr lang="en-IN" sz="2400" b="1" dirty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US" sz="2400" dirty="0">
                <a:latin typeface="Latha" panose="020B0604020202020204" pitchFamily="34" charset="0"/>
                <a:cs typeface="Latha" panose="020B0604020202020204" pitchFamily="34" charset="0"/>
              </a:rPr>
              <a:t/>
            </a:r>
            <a:br>
              <a:rPr lang="en-US" sz="2400" dirty="0">
                <a:latin typeface="Latha" panose="020B0604020202020204" pitchFamily="34" charset="0"/>
                <a:cs typeface="Latha" panose="020B0604020202020204" pitchFamily="34" charset="0"/>
              </a:rPr>
            </a:br>
            <a:endParaRPr lang="en-IN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228" y="1140591"/>
            <a:ext cx="8404172" cy="5364669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70000"/>
              </a:lnSpc>
            </a:pPr>
            <a:r>
              <a:rPr lang="ta-IN" b="1" dirty="0">
                <a:latin typeface="Latha" panose="020B0604020202020204" pitchFamily="34" charset="0"/>
              </a:rPr>
              <a:t>சான்றுகள் பற்றிய கருத்துக்களை விவாதிக்கும்பொழுது கற்போர் தனது </a:t>
            </a:r>
            <a:r>
              <a:rPr lang="ta-IN" b="1" dirty="0">
                <a:solidFill>
                  <a:srgbClr val="FF0000"/>
                </a:solidFill>
                <a:latin typeface="Latha" panose="020B0604020202020204" pitchFamily="34" charset="0"/>
              </a:rPr>
              <a:t>வாழ்க்கையோடு தொடர்பு</a:t>
            </a:r>
            <a:r>
              <a:rPr lang="en-US" b="1" dirty="0" err="1">
                <a:solidFill>
                  <a:srgbClr val="FF0000"/>
                </a:solidFill>
                <a:latin typeface="Latha" panose="020B0604020202020204" pitchFamily="34" charset="0"/>
                <a:cs typeface="Latha" panose="020B0604020202020204" pitchFamily="34" charset="0"/>
              </a:rPr>
              <a:t>ப்</a:t>
            </a:r>
            <a:r>
              <a:rPr lang="ta-IN" b="1" dirty="0">
                <a:solidFill>
                  <a:srgbClr val="FF0000"/>
                </a:solidFill>
                <a:latin typeface="Latha" panose="020B0604020202020204" pitchFamily="34" charset="0"/>
              </a:rPr>
              <a:t>படுத்தி </a:t>
            </a:r>
            <a:r>
              <a:rPr lang="ta-IN" b="1" dirty="0">
                <a:latin typeface="Latha" panose="020B0604020202020204" pitchFamily="34" charset="0"/>
              </a:rPr>
              <a:t>ஆர்வ</a:t>
            </a:r>
            <a:r>
              <a:rPr lang="en-US" b="1" dirty="0" err="1">
                <a:latin typeface="Latha" panose="020B0604020202020204" pitchFamily="34" charset="0"/>
                <a:cs typeface="Latha" panose="020B0604020202020204" pitchFamily="34" charset="0"/>
              </a:rPr>
              <a:t>த்தோடு</a:t>
            </a:r>
            <a:r>
              <a:rPr lang="en-IN" b="1" dirty="0">
                <a:latin typeface="Latha" panose="020B0604020202020204" pitchFamily="34" charset="0"/>
                <a:cs typeface="Latha" panose="020B0604020202020204" pitchFamily="34" charset="0"/>
              </a:rPr>
              <a:t>, </a:t>
            </a:r>
            <a:r>
              <a:rPr lang="ta-IN" b="1" dirty="0">
                <a:solidFill>
                  <a:srgbClr val="FF0000"/>
                </a:solidFill>
                <a:latin typeface="Latha" panose="020B0604020202020204" pitchFamily="34" charset="0"/>
              </a:rPr>
              <a:t>பங்கேற்றல்</a:t>
            </a:r>
            <a:r>
              <a:rPr lang="ta-IN" b="1" dirty="0">
                <a:latin typeface="Latha" panose="020B0604020202020204" pitchFamily="34" charset="0"/>
              </a:rPr>
              <a:t> மற்றும் </a:t>
            </a:r>
            <a:r>
              <a:rPr lang="ta-IN" b="1" dirty="0">
                <a:solidFill>
                  <a:srgbClr val="FF0000"/>
                </a:solidFill>
                <a:latin typeface="Latha" panose="020B0604020202020204" pitchFamily="34" charset="0"/>
              </a:rPr>
              <a:t>தூண்டல் முறையில் </a:t>
            </a:r>
            <a:r>
              <a:rPr lang="ta-IN" b="1" dirty="0">
                <a:latin typeface="Latha" panose="020B0604020202020204" pitchFamily="34" charset="0"/>
              </a:rPr>
              <a:t>கற்பதற்கு ஏற்றாற்போல் கற்பித்தல் அமைதல் வேண்டும்</a:t>
            </a:r>
            <a:r>
              <a:rPr lang="en-IN" b="1" dirty="0">
                <a:latin typeface="Latha" panose="020B0604020202020204" pitchFamily="34" charset="0"/>
                <a:cs typeface="Latha" panose="020B0604020202020204" pitchFamily="34" charset="0"/>
              </a:rPr>
              <a:t>. </a:t>
            </a:r>
          </a:p>
          <a:p>
            <a:pPr algn="just">
              <a:lnSpc>
                <a:spcPct val="170000"/>
              </a:lnSpc>
            </a:pPr>
            <a:r>
              <a:rPr lang="ta-IN" b="1" dirty="0">
                <a:latin typeface="Latha" panose="020B0604020202020204" pitchFamily="34" charset="0"/>
              </a:rPr>
              <a:t>கற்போரோடு அதிகநேரம் </a:t>
            </a:r>
            <a:r>
              <a:rPr lang="ta-IN" b="1" dirty="0">
                <a:solidFill>
                  <a:srgbClr val="FF0000"/>
                </a:solidFill>
                <a:latin typeface="Latha" panose="020B0604020202020204" pitchFamily="34" charset="0"/>
              </a:rPr>
              <a:t>உரை</a:t>
            </a:r>
            <a:r>
              <a:rPr lang="en-US" b="1" dirty="0" err="1">
                <a:solidFill>
                  <a:srgbClr val="FF0000"/>
                </a:solidFill>
                <a:latin typeface="Latha" panose="020B0604020202020204" pitchFamily="34" charset="0"/>
                <a:cs typeface="Latha" panose="020B0604020202020204" pitchFamily="34" charset="0"/>
              </a:rPr>
              <a:t>யா</a:t>
            </a:r>
            <a:r>
              <a:rPr lang="ta-IN" b="1" dirty="0">
                <a:solidFill>
                  <a:srgbClr val="FF0000"/>
                </a:solidFill>
                <a:latin typeface="Latha" panose="020B0604020202020204" pitchFamily="34" charset="0"/>
              </a:rPr>
              <a:t>டுவதன் மூலமும்</a:t>
            </a:r>
            <a:r>
              <a:rPr lang="en-IN" b="1" dirty="0">
                <a:solidFill>
                  <a:srgbClr val="FF0000"/>
                </a:solidFill>
                <a:latin typeface="Latha" panose="020B0604020202020204" pitchFamily="34" charset="0"/>
                <a:cs typeface="Latha" panose="020B0604020202020204" pitchFamily="34" charset="0"/>
              </a:rPr>
              <a:t>, </a:t>
            </a:r>
            <a:r>
              <a:rPr lang="ta-IN" b="1" dirty="0">
                <a:solidFill>
                  <a:srgbClr val="FF0000"/>
                </a:solidFill>
                <a:latin typeface="Latha" panose="020B0604020202020204" pitchFamily="34" charset="0"/>
              </a:rPr>
              <a:t>கு</a:t>
            </a:r>
            <a:r>
              <a:rPr lang="en-US" b="1" dirty="0" err="1">
                <a:solidFill>
                  <a:srgbClr val="FF0000"/>
                </a:solidFill>
                <a:latin typeface="Latha" panose="020B0604020202020204" pitchFamily="34" charset="0"/>
                <a:cs typeface="Latha" panose="020B0604020202020204" pitchFamily="34" charset="0"/>
              </a:rPr>
              <a:t>ழு</a:t>
            </a:r>
            <a:r>
              <a:rPr lang="en-US" b="1" dirty="0">
                <a:solidFill>
                  <a:srgbClr val="FF0000"/>
                </a:solidFill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ta-IN" b="1" dirty="0">
                <a:solidFill>
                  <a:srgbClr val="FF0000"/>
                </a:solidFill>
                <a:latin typeface="Latha" panose="020B0604020202020204" pitchFamily="34" charset="0"/>
              </a:rPr>
              <a:t>மற்றும் இணைச் செயல்கள் </a:t>
            </a:r>
            <a:r>
              <a:rPr lang="ta-IN" b="1" dirty="0">
                <a:latin typeface="Latha" panose="020B0604020202020204" pitchFamily="34" charset="0"/>
              </a:rPr>
              <a:t>அளிப்பதன் மூலமும் ஊக்கப்படுத்</a:t>
            </a:r>
            <a:r>
              <a:rPr lang="en-US" b="1" dirty="0" err="1">
                <a:latin typeface="Latha" panose="020B0604020202020204" pitchFamily="34" charset="0"/>
                <a:cs typeface="Latha" panose="020B0604020202020204" pitchFamily="34" charset="0"/>
              </a:rPr>
              <a:t>தலாம்</a:t>
            </a:r>
            <a:r>
              <a:rPr lang="en-IN" b="1" dirty="0">
                <a:latin typeface="Latha" panose="020B0604020202020204" pitchFamily="34" charset="0"/>
                <a:cs typeface="Latha" panose="020B0604020202020204" pitchFamily="34" charset="0"/>
              </a:rPr>
              <a:t>. </a:t>
            </a:r>
          </a:p>
          <a:p>
            <a:pPr algn="just">
              <a:lnSpc>
                <a:spcPct val="170000"/>
              </a:lnSpc>
            </a:pPr>
            <a:r>
              <a:rPr lang="ta-IN" b="1" dirty="0">
                <a:latin typeface="Latha" panose="020B0604020202020204" pitchFamily="34" charset="0"/>
              </a:rPr>
              <a:t>இதனால், மேலும் பல சான்றுகளைத்  </a:t>
            </a:r>
            <a:r>
              <a:rPr lang="ta-IN" b="1" dirty="0">
                <a:solidFill>
                  <a:srgbClr val="FF0000"/>
                </a:solidFill>
                <a:latin typeface="Latha" panose="020B0604020202020204" pitchFamily="34" charset="0"/>
              </a:rPr>
              <a:t>தாங்களாகவே படித்து </a:t>
            </a:r>
            <a:r>
              <a:rPr lang="ta-IN" b="1" dirty="0">
                <a:latin typeface="Latha" panose="020B0604020202020204" pitchFamily="34" charset="0"/>
              </a:rPr>
              <a:t>அவைகளைப் பற்றி </a:t>
            </a:r>
            <a:r>
              <a:rPr lang="ta-IN" b="1" dirty="0">
                <a:solidFill>
                  <a:srgbClr val="FF0000"/>
                </a:solidFill>
                <a:latin typeface="Latha" panose="020B0604020202020204" pitchFamily="34" charset="0"/>
              </a:rPr>
              <a:t>விவாதிக்கவும்</a:t>
            </a:r>
            <a:r>
              <a:rPr lang="en-IN" b="1" dirty="0">
                <a:solidFill>
                  <a:srgbClr val="FF0000"/>
                </a:solidFill>
                <a:latin typeface="Latha" panose="020B0604020202020204" pitchFamily="34" charset="0"/>
                <a:cs typeface="Latha" panose="020B0604020202020204" pitchFamily="34" charset="0"/>
              </a:rPr>
              <a:t>, </a:t>
            </a:r>
            <a:r>
              <a:rPr lang="ta-IN" b="1" dirty="0">
                <a:solidFill>
                  <a:srgbClr val="FF0000"/>
                </a:solidFill>
                <a:latin typeface="Latha" panose="020B0604020202020204" pitchFamily="34" charset="0"/>
              </a:rPr>
              <a:t>விளக்கமளிக்கவும்</a:t>
            </a:r>
            <a:r>
              <a:rPr lang="en-IN" b="1" dirty="0">
                <a:solidFill>
                  <a:srgbClr val="FF0000"/>
                </a:solidFill>
                <a:latin typeface="Latha" panose="020B0604020202020204" pitchFamily="34" charset="0"/>
                <a:cs typeface="Latha" panose="020B0604020202020204" pitchFamily="34" charset="0"/>
              </a:rPr>
              <a:t>, </a:t>
            </a:r>
            <a:r>
              <a:rPr lang="ta-IN" b="1" dirty="0">
                <a:solidFill>
                  <a:srgbClr val="FF0000"/>
                </a:solidFill>
                <a:latin typeface="Latha" panose="020B0604020202020204" pitchFamily="34" charset="0"/>
              </a:rPr>
              <a:t>வினா எழுப்புதல்</a:t>
            </a:r>
            <a:r>
              <a:rPr lang="ta-IN" b="1" dirty="0">
                <a:latin typeface="Latha" panose="020B0604020202020204" pitchFamily="34" charset="0"/>
              </a:rPr>
              <a:t> போன்ற செயல்களில் ஈடுபட</a:t>
            </a:r>
            <a:r>
              <a:rPr lang="en-US" b="1" dirty="0" err="1">
                <a:latin typeface="Latha" panose="020B0604020202020204" pitchFamily="34" charset="0"/>
                <a:cs typeface="Latha" panose="020B0604020202020204" pitchFamily="34" charset="0"/>
              </a:rPr>
              <a:t>வும்</a:t>
            </a:r>
            <a:r>
              <a:rPr lang="en-US" b="1" dirty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ta-IN" b="1" dirty="0">
                <a:latin typeface="Latha" panose="020B0604020202020204" pitchFamily="34" charset="0"/>
              </a:rPr>
              <a:t>ஆர்வமூட்டப்</a:t>
            </a:r>
            <a:r>
              <a:rPr lang="en-US" b="1" dirty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ta-IN" b="1" dirty="0">
                <a:latin typeface="Latha" panose="020B0604020202020204" pitchFamily="34" charset="0"/>
              </a:rPr>
              <a:t>படுகிறார்கள்</a:t>
            </a:r>
            <a:r>
              <a:rPr lang="en-IN" b="1" dirty="0">
                <a:latin typeface="Latha" panose="020B0604020202020204" pitchFamily="34" charset="0"/>
                <a:cs typeface="Latha" panose="020B0604020202020204" pitchFamily="34" charset="0"/>
              </a:rPr>
              <a:t>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FE154-4D44-4722-98B3-6BA4BF744DCA}" type="datetime1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64FD-60A3-40FC-B199-6F0B6745C998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192479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9091" y="329900"/>
            <a:ext cx="6589199" cy="1280890"/>
          </a:xfrm>
        </p:spPr>
        <p:txBody>
          <a:bodyPr/>
          <a:lstStyle/>
          <a:p>
            <a:r>
              <a:rPr lang="en-US" dirty="0" smtClean="0"/>
              <a:t>Cont.,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10790"/>
            <a:ext cx="8534400" cy="4300432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70000"/>
              </a:lnSpc>
            </a:pPr>
            <a:r>
              <a:rPr lang="ta-IN" b="1" dirty="0">
                <a:latin typeface="Latha" panose="020B0604020202020204" pitchFamily="34" charset="0"/>
              </a:rPr>
              <a:t>கற்போரை </a:t>
            </a:r>
            <a:r>
              <a:rPr lang="ta-IN" b="1" dirty="0">
                <a:solidFill>
                  <a:srgbClr val="FF0000"/>
                </a:solidFill>
                <a:latin typeface="Latha" panose="020B0604020202020204" pitchFamily="34" charset="0"/>
              </a:rPr>
              <a:t>அருங்காட்சியகம்</a:t>
            </a:r>
            <a:r>
              <a:rPr lang="en-IN" b="1" dirty="0">
                <a:latin typeface="Latha" panose="020B0604020202020204" pitchFamily="34" charset="0"/>
                <a:cs typeface="Latha" panose="020B0604020202020204" pitchFamily="34" charset="0"/>
              </a:rPr>
              <a:t>, </a:t>
            </a:r>
            <a:r>
              <a:rPr lang="ta-IN" b="1" dirty="0">
                <a:latin typeface="Latha" panose="020B0604020202020204" pitchFamily="34" charset="0"/>
              </a:rPr>
              <a:t>தமக்</a:t>
            </a:r>
            <a:r>
              <a:rPr lang="en-US" b="1" dirty="0" err="1">
                <a:latin typeface="Latha" panose="020B0604020202020204" pitchFamily="34" charset="0"/>
                <a:cs typeface="Latha" panose="020B0604020202020204" pitchFamily="34" charset="0"/>
              </a:rPr>
              <a:t>கு</a:t>
            </a:r>
            <a:r>
              <a:rPr lang="en-US" b="1" dirty="0">
                <a:latin typeface="Latha" panose="020B0604020202020204" pitchFamily="34" charset="0"/>
                <a:cs typeface="Latha" panose="020B0604020202020204" pitchFamily="34" charset="0"/>
              </a:rPr>
              <a:t> அ</a:t>
            </a:r>
            <a:r>
              <a:rPr lang="ta-IN" b="1" dirty="0">
                <a:latin typeface="Latha" panose="020B0604020202020204" pitchFamily="34" charset="0"/>
              </a:rPr>
              <a:t>ருகாமையிலுள்ள வரலாற்றுச் சிறப்பு மிக்க இடங்கள்</a:t>
            </a:r>
            <a:r>
              <a:rPr lang="en-IN" b="1" dirty="0">
                <a:latin typeface="Latha" panose="020B0604020202020204" pitchFamily="34" charset="0"/>
                <a:cs typeface="Latha" panose="020B0604020202020204" pitchFamily="34" charset="0"/>
              </a:rPr>
              <a:t>, </a:t>
            </a:r>
          </a:p>
          <a:p>
            <a:pPr algn="just">
              <a:lnSpc>
                <a:spcPct val="170000"/>
              </a:lnSpc>
            </a:pPr>
            <a:r>
              <a:rPr lang="ta-IN" b="1" dirty="0">
                <a:latin typeface="Latha" panose="020B0604020202020204" pitchFamily="34" charset="0"/>
              </a:rPr>
              <a:t>வரலாற்றுச் சிறப்பு </a:t>
            </a:r>
            <a:r>
              <a:rPr lang="en-US" b="1" dirty="0" err="1">
                <a:latin typeface="Latha" panose="020B0604020202020204" pitchFamily="34" charset="0"/>
                <a:cs typeface="Latha" panose="020B0604020202020204" pitchFamily="34" charset="0"/>
              </a:rPr>
              <a:t>மிக்க</a:t>
            </a:r>
            <a:r>
              <a:rPr lang="en-US" b="1" dirty="0">
                <a:latin typeface="Latha" panose="020B0604020202020204" pitchFamily="34" charset="0"/>
                <a:cs typeface="Latha" panose="020B0604020202020204" pitchFamily="34" charset="0"/>
              </a:rPr>
              <a:t>  </a:t>
            </a:r>
            <a:r>
              <a:rPr lang="ta-IN" b="1" dirty="0">
                <a:latin typeface="Latha" panose="020B0604020202020204" pitchFamily="34" charset="0"/>
              </a:rPr>
              <a:t>தலைவர்கள் இருப்பின் அவர்களோடு </a:t>
            </a:r>
            <a:r>
              <a:rPr lang="ta-IN" b="1" dirty="0">
                <a:solidFill>
                  <a:srgbClr val="FF0000"/>
                </a:solidFill>
                <a:latin typeface="Latha" panose="020B0604020202020204" pitchFamily="34" charset="0"/>
              </a:rPr>
              <a:t>நேர்காணல்</a:t>
            </a:r>
            <a:r>
              <a:rPr lang="en-IN" b="1" dirty="0">
                <a:latin typeface="Latha" panose="020B0604020202020204" pitchFamily="34" charset="0"/>
                <a:cs typeface="Latha" panose="020B0604020202020204" pitchFamily="34" charset="0"/>
              </a:rPr>
              <a:t>, </a:t>
            </a:r>
            <a:r>
              <a:rPr lang="ta-IN" b="1" dirty="0">
                <a:latin typeface="Latha" panose="020B0604020202020204" pitchFamily="34" charset="0"/>
              </a:rPr>
              <a:t>இந்திய சுதந்திரப் போராட்டம் மற்றும் பிரிவினைக் காலங்களில் நடைபெற்ற நிகழ்ச்சிகளைப் </a:t>
            </a:r>
            <a:r>
              <a:rPr lang="en-IN" b="1" dirty="0" err="1">
                <a:latin typeface="Latha" panose="020B0604020202020204" pitchFamily="34" charset="0"/>
                <a:cs typeface="Latha" panose="020B0604020202020204" pitchFamily="34" charset="0"/>
              </a:rPr>
              <a:t>தனக்கு</a:t>
            </a:r>
            <a:r>
              <a:rPr lang="en-IN" b="1" dirty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b="1" dirty="0" err="1">
                <a:latin typeface="Latha" panose="020B0604020202020204" pitchFamily="34" charset="0"/>
                <a:cs typeface="Latha" panose="020B0604020202020204" pitchFamily="34" charset="0"/>
              </a:rPr>
              <a:t>தெரிந்தவர்களிடமிருந்து</a:t>
            </a:r>
            <a:r>
              <a:rPr lang="en-IN" b="1" dirty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ta-IN" b="1" dirty="0">
                <a:latin typeface="Latha" panose="020B0604020202020204" pitchFamily="34" charset="0"/>
              </a:rPr>
              <a:t>அறிந்து கொள்ளச் செய்தல்</a:t>
            </a:r>
            <a:r>
              <a:rPr lang="en-US" b="1" dirty="0">
                <a:latin typeface="Latha" panose="020B0604020202020204" pitchFamily="34" charset="0"/>
                <a:cs typeface="Latha" panose="020B0604020202020204" pitchFamily="34" charset="0"/>
              </a:rPr>
              <a:t>.</a:t>
            </a:r>
            <a:endParaRPr lang="en-IN" b="1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algn="just">
              <a:lnSpc>
                <a:spcPct val="170000"/>
              </a:lnSpc>
            </a:pPr>
            <a:r>
              <a:rPr lang="ta-IN" b="1" dirty="0">
                <a:latin typeface="Latha" panose="020B0604020202020204" pitchFamily="34" charset="0"/>
              </a:rPr>
              <a:t>சில குறிப்பிட்ட நிகழ்ச்சிகளைப் </a:t>
            </a:r>
            <a:r>
              <a:rPr lang="ta-IN" b="1" dirty="0">
                <a:solidFill>
                  <a:srgbClr val="FF0000"/>
                </a:solidFill>
                <a:latin typeface="Latha" panose="020B0604020202020204" pitchFamily="34" charset="0"/>
              </a:rPr>
              <a:t>பாத்திரமேற்று நடித்தல் </a:t>
            </a:r>
            <a:r>
              <a:rPr lang="ta-IN" b="1" dirty="0">
                <a:latin typeface="Latha" panose="020B0604020202020204" pitchFamily="34" charset="0"/>
              </a:rPr>
              <a:t>மூலம் ஆண் மற்றும் பெண் ஆளுமைகளைப் புரிந்து கொள்ளச் செய்தல்</a:t>
            </a:r>
            <a:r>
              <a:rPr lang="en-IN" b="1" dirty="0">
                <a:latin typeface="Latha" panose="020B0604020202020204" pitchFamily="34" charset="0"/>
                <a:cs typeface="Latha" panose="020B0604020202020204" pitchFamily="34" charset="0"/>
              </a:rPr>
              <a:t>. </a:t>
            </a:r>
            <a:endParaRPr lang="en-US" b="1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algn="just"/>
            <a:endParaRPr lang="en-US" b="1" dirty="0" smtClean="0"/>
          </a:p>
          <a:p>
            <a:pPr algn="just"/>
            <a:endParaRPr lang="en-IN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4BE48-B658-448E-9DF6-277F0F7375F8}" type="datetime1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64FD-60A3-40FC-B199-6F0B6745C998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92678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624110"/>
            <a:ext cx="7239000" cy="1280890"/>
          </a:xfrm>
        </p:spPr>
        <p:txBody>
          <a:bodyPr>
            <a:noAutofit/>
          </a:bodyPr>
          <a:lstStyle/>
          <a:p>
            <a:pPr algn="ctr"/>
            <a:r>
              <a:rPr lang="en-US" sz="2400" dirty="0">
                <a:latin typeface="Latha" panose="020B0604020202020204" pitchFamily="34" charset="0"/>
                <a:cs typeface="Latha" panose="020B0604020202020204" pitchFamily="34" charset="0"/>
              </a:rPr>
              <a:t/>
            </a:r>
            <a:br>
              <a:rPr lang="en-US" sz="2400" dirty="0">
                <a:latin typeface="Latha" panose="020B0604020202020204" pitchFamily="34" charset="0"/>
                <a:cs typeface="Latha" panose="020B0604020202020204" pitchFamily="34" charset="0"/>
              </a:rPr>
            </a:br>
            <a:r>
              <a:rPr lang="en-IN" sz="2400" b="1" dirty="0" err="1">
                <a:latin typeface="Latha" panose="020B0604020202020204" pitchFamily="34" charset="0"/>
                <a:cs typeface="Latha" panose="020B0604020202020204" pitchFamily="34" charset="0"/>
              </a:rPr>
              <a:t>மாணவர்களிடம்</a:t>
            </a:r>
            <a:r>
              <a:rPr lang="en-IN" sz="2400" b="1" dirty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2400" b="1" dirty="0" err="1">
                <a:latin typeface="Latha" panose="020B0604020202020204" pitchFamily="34" charset="0"/>
                <a:cs typeface="Latha" panose="020B0604020202020204" pitchFamily="34" charset="0"/>
              </a:rPr>
              <a:t>எதிர்நோக்கும்</a:t>
            </a:r>
            <a:r>
              <a:rPr lang="en-IN" sz="2400" b="1" dirty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2400" b="1" dirty="0" err="1">
                <a:latin typeface="Latha" panose="020B0604020202020204" pitchFamily="34" charset="0"/>
                <a:cs typeface="Latha" panose="020B0604020202020204" pitchFamily="34" charset="0"/>
              </a:rPr>
              <a:t>கற்றல்</a:t>
            </a:r>
            <a:r>
              <a:rPr lang="en-IN" sz="2400" b="1" dirty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2400" b="1" dirty="0" err="1">
                <a:latin typeface="Latha" panose="020B0604020202020204" pitchFamily="34" charset="0"/>
                <a:cs typeface="Latha" panose="020B0604020202020204" pitchFamily="34" charset="0"/>
              </a:rPr>
              <a:t>விளைவுகள்</a:t>
            </a:r>
            <a:r>
              <a:rPr lang="en-IN" sz="2400" b="1" dirty="0">
                <a:latin typeface="Latha" panose="020B0604020202020204" pitchFamily="34" charset="0"/>
                <a:cs typeface="Latha" panose="020B0604020202020204" pitchFamily="34" charset="0"/>
              </a:rPr>
              <a:t>:</a:t>
            </a:r>
            <a:r>
              <a:rPr lang="en-US" sz="2400" dirty="0">
                <a:latin typeface="Latha" panose="020B0604020202020204" pitchFamily="34" charset="0"/>
                <a:cs typeface="Latha" panose="020B0604020202020204" pitchFamily="34" charset="0"/>
              </a:rPr>
              <a:t/>
            </a:r>
            <a:br>
              <a:rPr lang="en-US" sz="2400" dirty="0">
                <a:latin typeface="Latha" panose="020B0604020202020204" pitchFamily="34" charset="0"/>
                <a:cs typeface="Latha" panose="020B0604020202020204" pitchFamily="34" charset="0"/>
              </a:rPr>
            </a:br>
            <a:endParaRPr lang="en-IN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131233"/>
            <a:ext cx="7887385" cy="3777622"/>
          </a:xfrm>
        </p:spPr>
        <p:txBody>
          <a:bodyPr/>
          <a:lstStyle/>
          <a:p>
            <a:pPr marL="514350" lvl="0" indent="-514350" algn="just">
              <a:lnSpc>
                <a:spcPct val="150000"/>
              </a:lnSpc>
              <a:buFont typeface="+mj-lt"/>
              <a:buAutoNum type="romanUcPeriod"/>
            </a:pPr>
            <a:r>
              <a:rPr lang="ta-IN" b="1" dirty="0">
                <a:latin typeface="Latha" panose="020B0604020202020204" pitchFamily="34" charset="0"/>
              </a:rPr>
              <a:t>பல்வேறு வகையான வரலாற்றுச் சான்றுகள் மற்றும் தொல்பொருள் சான்றுகளை அடையாளம் காணுதல்</a:t>
            </a:r>
            <a:r>
              <a:rPr lang="en-US" b="1" dirty="0">
                <a:latin typeface="Latha" panose="020B0604020202020204" pitchFamily="34" charset="0"/>
                <a:cs typeface="Latha" panose="020B0604020202020204" pitchFamily="34" charset="0"/>
              </a:rPr>
              <a:t>.</a:t>
            </a:r>
            <a:r>
              <a:rPr lang="en-IN" b="1" dirty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endParaRPr lang="en-US" b="1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marL="514350" lvl="0" indent="-514350" algn="just">
              <a:lnSpc>
                <a:spcPct val="150000"/>
              </a:lnSpc>
              <a:buFont typeface="+mj-lt"/>
              <a:buAutoNum type="romanUcPeriod"/>
            </a:pPr>
            <a:r>
              <a:rPr lang="ta-IN" b="1" dirty="0" smtClean="0">
                <a:latin typeface="Latha" panose="020B0604020202020204" pitchFamily="34" charset="0"/>
              </a:rPr>
              <a:t>பயன்படுத்தப்பட்ட </a:t>
            </a:r>
            <a:r>
              <a:rPr lang="ta-IN" b="1" dirty="0">
                <a:latin typeface="Latha" panose="020B0604020202020204" pitchFamily="34" charset="0"/>
              </a:rPr>
              <a:t>சான்றுகளை மதிப்</a:t>
            </a:r>
            <a:r>
              <a:rPr lang="en-US" b="1" dirty="0" err="1">
                <a:latin typeface="Latha" panose="020B0604020202020204" pitchFamily="34" charset="0"/>
                <a:cs typeface="Latha" panose="020B0604020202020204" pitchFamily="34" charset="0"/>
              </a:rPr>
              <a:t>பீ</a:t>
            </a:r>
            <a:r>
              <a:rPr lang="ta-IN" b="1" dirty="0">
                <a:latin typeface="Latha" panose="020B0604020202020204" pitchFamily="34" charset="0"/>
              </a:rPr>
              <a:t>டு </a:t>
            </a:r>
            <a:r>
              <a:rPr lang="en-US" b="1" dirty="0" err="1">
                <a:latin typeface="Latha" panose="020B0604020202020204" pitchFamily="34" charset="0"/>
                <a:cs typeface="Latha" panose="020B0604020202020204" pitchFamily="34" charset="0"/>
              </a:rPr>
              <a:t>செய்</a:t>
            </a:r>
            <a:r>
              <a:rPr lang="ta-IN" b="1" dirty="0">
                <a:latin typeface="Latha" panose="020B0604020202020204" pitchFamily="34" charset="0"/>
              </a:rPr>
              <a:t>தல்</a:t>
            </a:r>
            <a:r>
              <a:rPr lang="en-US" b="1" dirty="0">
                <a:latin typeface="Latha" panose="020B0604020202020204" pitchFamily="34" charset="0"/>
                <a:cs typeface="Latha" panose="020B0604020202020204" pitchFamily="34" charset="0"/>
              </a:rPr>
              <a:t>.</a:t>
            </a:r>
            <a:r>
              <a:rPr lang="en-IN" b="1" dirty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endParaRPr lang="en-US" b="1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marL="514350" lvl="0" indent="-514350" algn="just">
              <a:lnSpc>
                <a:spcPct val="150000"/>
              </a:lnSpc>
              <a:buFont typeface="+mj-lt"/>
              <a:buAutoNum type="romanUcPeriod"/>
            </a:pPr>
            <a:r>
              <a:rPr lang="ta-IN" b="1" dirty="0">
                <a:latin typeface="Latha" panose="020B0604020202020204" pitchFamily="34" charset="0"/>
              </a:rPr>
              <a:t>ஒரு முழுமையான வரலாற்றினை அறிய பலதரப்பட்ட சான்றுகளின் முக்கியத்துவத்தைக் கண்டுணரச்செய்தல்</a:t>
            </a:r>
            <a:r>
              <a:rPr lang="en-US" b="1" dirty="0">
                <a:latin typeface="Latha" panose="020B0604020202020204" pitchFamily="34" charset="0"/>
                <a:cs typeface="Latha" panose="020B0604020202020204" pitchFamily="34" charset="0"/>
              </a:rPr>
              <a:t>.</a:t>
            </a:r>
            <a:r>
              <a:rPr lang="en-IN" b="1" dirty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endParaRPr lang="en-US" b="1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marL="514350" indent="-514350" algn="just">
              <a:lnSpc>
                <a:spcPct val="150000"/>
              </a:lnSpc>
              <a:buFont typeface="+mj-lt"/>
              <a:buAutoNum type="romanUcPeriod"/>
            </a:pPr>
            <a:endParaRPr lang="en-US" b="1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algn="just"/>
            <a:endParaRPr lang="en-IN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B7600-3EDF-4A5E-8C8A-A1F36A030C05}" type="datetime1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64FD-60A3-40FC-B199-6F0B6745C998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846384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0166" y="285728"/>
            <a:ext cx="6589199" cy="1280890"/>
          </a:xfrm>
        </p:spPr>
        <p:txBody>
          <a:bodyPr>
            <a:normAutofit/>
          </a:bodyPr>
          <a:lstStyle/>
          <a:p>
            <a:pPr algn="ctr"/>
            <a:r>
              <a:rPr lang="en-IN" sz="2400" b="1" dirty="0" err="1" smtClean="0"/>
              <a:t>பல்வேறு</a:t>
            </a:r>
            <a:r>
              <a:rPr lang="en-IN" sz="2400" b="1" dirty="0" smtClean="0"/>
              <a:t> </a:t>
            </a:r>
            <a:r>
              <a:rPr lang="en-IN" sz="2400" b="1" dirty="0" err="1" smtClean="0"/>
              <a:t>வகையான</a:t>
            </a:r>
            <a:r>
              <a:rPr lang="en-IN" sz="2400" b="1" dirty="0" smtClean="0"/>
              <a:t> </a:t>
            </a:r>
            <a:r>
              <a:rPr lang="en-IN" sz="2400" b="1" dirty="0" err="1" smtClean="0"/>
              <a:t>சான்றுகள்</a:t>
            </a:r>
            <a:r>
              <a:rPr lang="en-IN" sz="2400" b="1" dirty="0" smtClean="0"/>
              <a:t> :</a:t>
            </a:r>
            <a:br>
              <a:rPr lang="en-IN" sz="2400" b="1" dirty="0" smtClean="0"/>
            </a:br>
            <a:r>
              <a:rPr lang="en-IN" sz="2400" b="1" dirty="0" smtClean="0"/>
              <a:t/>
            </a:r>
            <a:br>
              <a:rPr lang="en-IN" sz="2400" b="1" dirty="0" smtClean="0"/>
            </a:br>
            <a:r>
              <a:rPr lang="en-IN" sz="2400" b="1" dirty="0" smtClean="0"/>
              <a:t> (1)</a:t>
            </a:r>
            <a:r>
              <a:rPr lang="en-IN" sz="2400" b="1" dirty="0" err="1" smtClean="0"/>
              <a:t>இலக்கியச்</a:t>
            </a:r>
            <a:r>
              <a:rPr lang="en-IN" sz="2400" b="1" dirty="0" smtClean="0"/>
              <a:t> </a:t>
            </a:r>
            <a:r>
              <a:rPr lang="en-IN" sz="2400" b="1" dirty="0" err="1" smtClean="0"/>
              <a:t>சான்றுகள்</a:t>
            </a:r>
            <a:r>
              <a:rPr lang="en-IN" sz="2400" b="1" dirty="0" smtClean="0"/>
              <a:t> 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77200" cy="487375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IN" sz="2000" dirty="0" err="1" smtClean="0"/>
              <a:t>இலக்கியச்</a:t>
            </a:r>
            <a:r>
              <a:rPr lang="en-IN" sz="2000" dirty="0" smtClean="0"/>
              <a:t> </a:t>
            </a:r>
            <a:r>
              <a:rPr lang="en-IN" sz="2000" dirty="0" err="1" smtClean="0"/>
              <a:t>சான்றுகள்</a:t>
            </a:r>
            <a:r>
              <a:rPr lang="en-IN" sz="2000" dirty="0" smtClean="0"/>
              <a:t> </a:t>
            </a:r>
            <a:r>
              <a:rPr lang="en-IN" sz="2000" dirty="0" err="1" smtClean="0"/>
              <a:t>குறிப்பாக</a:t>
            </a:r>
            <a:r>
              <a:rPr lang="en-IN" sz="2000" dirty="0" smtClean="0"/>
              <a:t> </a:t>
            </a:r>
            <a:r>
              <a:rPr lang="en-IN" sz="2000" dirty="0" err="1" smtClean="0"/>
              <a:t>மதம்</a:t>
            </a:r>
            <a:r>
              <a:rPr lang="en-IN" sz="2000" dirty="0" smtClean="0"/>
              <a:t> </a:t>
            </a:r>
            <a:r>
              <a:rPr lang="en-IN" sz="2000" dirty="0" err="1" smtClean="0"/>
              <a:t>சார்ந்த</a:t>
            </a:r>
            <a:r>
              <a:rPr lang="en-IN" sz="2000" dirty="0" smtClean="0"/>
              <a:t> </a:t>
            </a:r>
            <a:r>
              <a:rPr lang="en-IN" sz="2000" dirty="0" err="1" smtClean="0"/>
              <a:t>நம்பிக்கைகள்</a:t>
            </a:r>
            <a:r>
              <a:rPr lang="en-IN" sz="2000" dirty="0" smtClean="0"/>
              <a:t>  </a:t>
            </a:r>
            <a:r>
              <a:rPr lang="en-IN" sz="2000" dirty="0" err="1" smtClean="0"/>
              <a:t>அரசர்களின்</a:t>
            </a:r>
            <a:r>
              <a:rPr lang="en-IN" sz="2000" dirty="0" smtClean="0"/>
              <a:t> </a:t>
            </a:r>
            <a:r>
              <a:rPr lang="en-IN" sz="2000" dirty="0" err="1" smtClean="0"/>
              <a:t>வாழ்க்கைமுறை</a:t>
            </a:r>
            <a:r>
              <a:rPr lang="en-IN" sz="2000" dirty="0" smtClean="0"/>
              <a:t>, </a:t>
            </a:r>
            <a:r>
              <a:rPr lang="en-IN" sz="2000" dirty="0" err="1" smtClean="0"/>
              <a:t>நிர்வாகம்</a:t>
            </a:r>
            <a:r>
              <a:rPr lang="en-IN" sz="2000" dirty="0" smtClean="0"/>
              <a:t>, </a:t>
            </a:r>
            <a:r>
              <a:rPr lang="en-IN" sz="2000" dirty="0" err="1" smtClean="0"/>
              <a:t>அறிவியல்</a:t>
            </a:r>
            <a:r>
              <a:rPr lang="en-IN" sz="2000" dirty="0" smtClean="0"/>
              <a:t>, </a:t>
            </a:r>
            <a:r>
              <a:rPr lang="en-IN" sz="2000" dirty="0" err="1" smtClean="0"/>
              <a:t>கல்வி</a:t>
            </a:r>
            <a:r>
              <a:rPr lang="en-IN" sz="2000" dirty="0" smtClean="0"/>
              <a:t> </a:t>
            </a:r>
            <a:r>
              <a:rPr lang="en-IN" sz="2000" dirty="0" err="1" smtClean="0"/>
              <a:t>மற்றும்</a:t>
            </a:r>
            <a:r>
              <a:rPr lang="en-IN" sz="2000" dirty="0" smtClean="0"/>
              <a:t> </a:t>
            </a:r>
            <a:r>
              <a:rPr lang="en-IN" sz="2000" dirty="0" err="1" smtClean="0"/>
              <a:t>பல்வேறு</a:t>
            </a:r>
            <a:r>
              <a:rPr lang="en-IN" sz="2000" dirty="0" smtClean="0"/>
              <a:t> </a:t>
            </a:r>
            <a:r>
              <a:rPr lang="en-IN" sz="2000" dirty="0" err="1" smtClean="0"/>
              <a:t>பட்ட</a:t>
            </a:r>
            <a:r>
              <a:rPr lang="en-IN" sz="2000" dirty="0" smtClean="0"/>
              <a:t>  </a:t>
            </a:r>
            <a:r>
              <a:rPr lang="en-IN" sz="2000" dirty="0" err="1" smtClean="0"/>
              <a:t>நிகழ்வுகளை</a:t>
            </a:r>
            <a:r>
              <a:rPr lang="en-IN" sz="2000" dirty="0" smtClean="0"/>
              <a:t> </a:t>
            </a:r>
            <a:r>
              <a:rPr lang="en-IN" sz="2000" dirty="0" err="1" smtClean="0"/>
              <a:t>எடுத்துரைக்கின்றன</a:t>
            </a:r>
            <a:r>
              <a:rPr lang="en-IN" sz="2000" dirty="0" smtClean="0"/>
              <a:t>. </a:t>
            </a:r>
            <a:endParaRPr lang="en-US" sz="2000" dirty="0" smtClean="0"/>
          </a:p>
          <a:p>
            <a:pPr>
              <a:lnSpc>
                <a:spcPct val="150000"/>
              </a:lnSpc>
              <a:buNone/>
            </a:pPr>
            <a:endParaRPr lang="en-IN" sz="2000" dirty="0" smtClean="0"/>
          </a:p>
          <a:p>
            <a:pPr algn="just">
              <a:lnSpc>
                <a:spcPct val="150000"/>
              </a:lnSpc>
            </a:pPr>
            <a:r>
              <a:rPr lang="en-IN" sz="2000" dirty="0" err="1" smtClean="0"/>
              <a:t>இலக்கியச்</a:t>
            </a:r>
            <a:r>
              <a:rPr lang="en-IN" sz="2000" dirty="0" smtClean="0"/>
              <a:t> </a:t>
            </a:r>
            <a:r>
              <a:rPr lang="en-IN" sz="2000" dirty="0" err="1" smtClean="0"/>
              <a:t>சான்றுகள்</a:t>
            </a:r>
            <a:r>
              <a:rPr lang="en-IN" sz="2000" dirty="0" smtClean="0"/>
              <a:t> </a:t>
            </a:r>
            <a:r>
              <a:rPr lang="en-IN" sz="2000" dirty="0" err="1" smtClean="0"/>
              <a:t>சமஸ்கிருதம்</a:t>
            </a:r>
            <a:r>
              <a:rPr lang="en-IN" sz="2000" dirty="0" smtClean="0"/>
              <a:t>, </a:t>
            </a:r>
            <a:r>
              <a:rPr lang="en-IN" sz="2000" dirty="0" err="1" smtClean="0"/>
              <a:t>பிராகிருதம்</a:t>
            </a:r>
            <a:r>
              <a:rPr lang="en-IN" sz="2000" dirty="0" smtClean="0"/>
              <a:t>, </a:t>
            </a:r>
            <a:r>
              <a:rPr lang="en-IN" sz="2000" dirty="0" err="1" smtClean="0"/>
              <a:t>தமிழ்</a:t>
            </a:r>
            <a:r>
              <a:rPr lang="en-IN" sz="2000" dirty="0" smtClean="0"/>
              <a:t> </a:t>
            </a:r>
            <a:r>
              <a:rPr lang="en-IN" sz="2000" dirty="0" err="1" smtClean="0"/>
              <a:t>மற்றும்</a:t>
            </a:r>
            <a:r>
              <a:rPr lang="en-IN" sz="2000" dirty="0" smtClean="0"/>
              <a:t> </a:t>
            </a:r>
            <a:r>
              <a:rPr lang="en-IN" sz="2000" dirty="0" err="1" smtClean="0"/>
              <a:t>வட்டார</a:t>
            </a:r>
            <a:r>
              <a:rPr lang="en-IN" sz="2000" dirty="0" smtClean="0"/>
              <a:t> </a:t>
            </a:r>
            <a:r>
              <a:rPr lang="en-IN" sz="2000" dirty="0" err="1" smtClean="0"/>
              <a:t>வழக்குமொழிகளில்</a:t>
            </a:r>
            <a:r>
              <a:rPr lang="en-IN" sz="2000" dirty="0" smtClean="0"/>
              <a:t>  </a:t>
            </a:r>
            <a:r>
              <a:rPr lang="en-IN" sz="2000" dirty="0" err="1" smtClean="0"/>
              <a:t>எழுதப்பட்டுள்ளது</a:t>
            </a:r>
            <a:r>
              <a:rPr lang="en-IN" sz="2000" dirty="0" smtClean="0"/>
              <a:t>.</a:t>
            </a:r>
            <a:endParaRPr lang="en-US" sz="2000" dirty="0" smtClean="0"/>
          </a:p>
          <a:p>
            <a:pPr>
              <a:lnSpc>
                <a:spcPct val="150000"/>
              </a:lnSpc>
            </a:pPr>
            <a:endParaRPr lang="en-US" sz="20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0166" y="214290"/>
            <a:ext cx="6589199" cy="1280890"/>
          </a:xfrm>
        </p:spPr>
        <p:txBody>
          <a:bodyPr>
            <a:noAutofit/>
          </a:bodyPr>
          <a:lstStyle/>
          <a:p>
            <a:pPr algn="ctr"/>
            <a:r>
              <a:rPr lang="en-IN" sz="2400" b="1" dirty="0" err="1" smtClean="0"/>
              <a:t>கற்பித்தல்</a:t>
            </a:r>
            <a:r>
              <a:rPr lang="en-IN" sz="2400" b="1" dirty="0" smtClean="0"/>
              <a:t> </a:t>
            </a:r>
            <a:r>
              <a:rPr lang="en-IN" sz="2400" b="1" dirty="0" err="1" smtClean="0"/>
              <a:t>செயல்முறைகள்</a:t>
            </a:r>
            <a:r>
              <a:rPr lang="en-IN" sz="2400" b="1" dirty="0" smtClean="0"/>
              <a:t> </a:t>
            </a:r>
            <a:r>
              <a:rPr lang="en-IN" sz="2400" b="1" dirty="0" smtClean="0"/>
              <a:t>: </a:t>
            </a:r>
            <a:br>
              <a:rPr lang="en-IN" sz="2400" b="1" dirty="0" smtClean="0"/>
            </a:br>
            <a:r>
              <a:rPr lang="ta-IN" sz="2400" dirty="0" smtClean="0"/>
              <a:t>வினா</a:t>
            </a:r>
            <a:r>
              <a:rPr lang="en-IN" sz="2400" dirty="0" smtClean="0"/>
              <a:t>-</a:t>
            </a:r>
            <a:r>
              <a:rPr lang="ta-IN" sz="2400" dirty="0" smtClean="0"/>
              <a:t>வி</a:t>
            </a:r>
            <a:r>
              <a:rPr lang="en-IN" sz="2400" dirty="0" err="1" smtClean="0"/>
              <a:t>டை</a:t>
            </a:r>
            <a:r>
              <a:rPr lang="en-IN" sz="2400" b="1" dirty="0" smtClean="0"/>
              <a:t> 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873752"/>
          </a:xfrm>
        </p:spPr>
        <p:txBody>
          <a:bodyPr>
            <a:normAutofit/>
          </a:bodyPr>
          <a:lstStyle/>
          <a:p>
            <a:pPr lvl="0"/>
            <a:r>
              <a:rPr lang="en-IN" sz="2000" dirty="0" err="1" smtClean="0"/>
              <a:t>ஓலைச்சுவடிகளை</a:t>
            </a:r>
            <a:r>
              <a:rPr lang="en-IN" sz="2000" dirty="0" smtClean="0"/>
              <a:t> </a:t>
            </a:r>
            <a:r>
              <a:rPr lang="en-IN" sz="2000" dirty="0" err="1" smtClean="0"/>
              <a:t>நிவீர்</a:t>
            </a:r>
            <a:r>
              <a:rPr lang="en-IN" sz="2000" dirty="0" smtClean="0"/>
              <a:t> </a:t>
            </a:r>
            <a:r>
              <a:rPr lang="en-IN" sz="2000" dirty="0" err="1" smtClean="0"/>
              <a:t>பார்த்தீருக்கிறீர்களா</a:t>
            </a:r>
            <a:r>
              <a:rPr lang="en-IN" sz="2000" dirty="0" smtClean="0"/>
              <a:t>?</a:t>
            </a:r>
            <a:endParaRPr lang="en-US" sz="2000" dirty="0" smtClean="0"/>
          </a:p>
          <a:p>
            <a:pPr lvl="0"/>
            <a:r>
              <a:rPr lang="en-IN" sz="2000" dirty="0" err="1" smtClean="0"/>
              <a:t>எங்கே</a:t>
            </a:r>
            <a:r>
              <a:rPr lang="en-IN" sz="2000" dirty="0" smtClean="0"/>
              <a:t> </a:t>
            </a:r>
            <a:r>
              <a:rPr lang="en-IN" sz="2000" dirty="0" err="1" smtClean="0"/>
              <a:t>அவற்றைப்</a:t>
            </a:r>
            <a:r>
              <a:rPr lang="en-IN" sz="2000" dirty="0" smtClean="0"/>
              <a:t> </a:t>
            </a:r>
            <a:r>
              <a:rPr lang="en-IN" sz="2000" dirty="0" err="1" smtClean="0"/>
              <a:t>பார்த்துள்ளீர்கள்</a:t>
            </a:r>
            <a:r>
              <a:rPr lang="en-IN" sz="2000" dirty="0" smtClean="0"/>
              <a:t>?</a:t>
            </a:r>
            <a:endParaRPr lang="en-US" sz="2000" dirty="0" smtClean="0"/>
          </a:p>
          <a:p>
            <a:pPr lvl="0"/>
            <a:r>
              <a:rPr lang="en-IN" sz="2000" dirty="0" err="1" smtClean="0"/>
              <a:t>அதை</a:t>
            </a:r>
            <a:r>
              <a:rPr lang="en-IN" sz="2000" dirty="0" smtClean="0"/>
              <a:t> </a:t>
            </a:r>
            <a:r>
              <a:rPr lang="en-IN" sz="2000" dirty="0" err="1" smtClean="0"/>
              <a:t>எழுதப்</a:t>
            </a:r>
            <a:r>
              <a:rPr lang="en-IN" sz="2000" dirty="0" smtClean="0"/>
              <a:t>  </a:t>
            </a:r>
            <a:r>
              <a:rPr lang="en-IN" sz="2000" dirty="0" err="1" smtClean="0"/>
              <a:t>பயன்படுத்தப்பட்ட</a:t>
            </a:r>
            <a:r>
              <a:rPr lang="en-IN" sz="2000" dirty="0" smtClean="0"/>
              <a:t> </a:t>
            </a:r>
            <a:r>
              <a:rPr lang="en-IN" sz="2000" dirty="0" err="1" smtClean="0"/>
              <a:t>பொருள்</a:t>
            </a:r>
            <a:r>
              <a:rPr lang="en-IN" sz="2000" dirty="0" smtClean="0"/>
              <a:t> </a:t>
            </a:r>
            <a:r>
              <a:rPr lang="en-IN" sz="2000" dirty="0" err="1" smtClean="0"/>
              <a:t>என்ன</a:t>
            </a:r>
            <a:r>
              <a:rPr lang="en-IN" sz="2000" dirty="0" smtClean="0"/>
              <a:t>?</a:t>
            </a:r>
            <a:endParaRPr lang="en-US" sz="2000" dirty="0" smtClean="0"/>
          </a:p>
          <a:p>
            <a:pPr lvl="0"/>
            <a:r>
              <a:rPr lang="en-IN" sz="2000" dirty="0" err="1" smtClean="0"/>
              <a:t>வேறு</a:t>
            </a:r>
            <a:r>
              <a:rPr lang="en-IN" sz="2000" dirty="0" smtClean="0"/>
              <a:t> </a:t>
            </a:r>
            <a:r>
              <a:rPr lang="en-IN" sz="2000" dirty="0" err="1" smtClean="0"/>
              <a:t>எந்த</a:t>
            </a:r>
            <a:r>
              <a:rPr lang="en-IN" sz="2000" dirty="0" smtClean="0"/>
              <a:t> </a:t>
            </a:r>
            <a:r>
              <a:rPr lang="en-IN" sz="2000" dirty="0" err="1" smtClean="0"/>
              <a:t>வகையான</a:t>
            </a:r>
            <a:r>
              <a:rPr lang="en-IN" sz="2000" dirty="0" smtClean="0"/>
              <a:t> </a:t>
            </a:r>
            <a:r>
              <a:rPr lang="en-IN" sz="2000" dirty="0" err="1" smtClean="0"/>
              <a:t>பொருட்கள்</a:t>
            </a:r>
            <a:r>
              <a:rPr lang="en-IN" sz="2000" dirty="0" smtClean="0"/>
              <a:t> </a:t>
            </a:r>
            <a:r>
              <a:rPr lang="en-IN" sz="2000" dirty="0" err="1" smtClean="0"/>
              <a:t>எழுவதற்கு</a:t>
            </a:r>
            <a:r>
              <a:rPr lang="en-IN" sz="2000" dirty="0" smtClean="0"/>
              <a:t> </a:t>
            </a:r>
            <a:r>
              <a:rPr lang="en-IN" sz="2000" dirty="0" err="1" smtClean="0"/>
              <a:t>பயன்படுத்தப்பட்டன</a:t>
            </a:r>
            <a:r>
              <a:rPr lang="en-IN" sz="2000" dirty="0" smtClean="0"/>
              <a:t>?</a:t>
            </a:r>
            <a:endParaRPr lang="en-US" sz="2000" dirty="0" smtClean="0"/>
          </a:p>
          <a:p>
            <a:pPr lvl="0"/>
            <a:r>
              <a:rPr lang="en-IN" sz="2000" dirty="0" err="1" smtClean="0"/>
              <a:t>உங்கள்</a:t>
            </a:r>
            <a:r>
              <a:rPr lang="en-IN" sz="2000" dirty="0" smtClean="0"/>
              <a:t> எ</a:t>
            </a:r>
            <a:r>
              <a:rPr lang="ta-IN" sz="2000" dirty="0" smtClean="0"/>
              <a:t>ண்ண</a:t>
            </a:r>
            <a:r>
              <a:rPr lang="en-IN" sz="2000" dirty="0" err="1" smtClean="0"/>
              <a:t>ங்களை</a:t>
            </a:r>
            <a:r>
              <a:rPr lang="en-IN" sz="2000" dirty="0" smtClean="0"/>
              <a:t> </a:t>
            </a:r>
            <a:r>
              <a:rPr lang="en-IN" sz="2000" dirty="0" err="1" smtClean="0"/>
              <a:t>எழுதுவதற்கு</a:t>
            </a:r>
            <a:r>
              <a:rPr lang="en-IN" sz="2000" dirty="0" smtClean="0"/>
              <a:t> </a:t>
            </a:r>
            <a:r>
              <a:rPr lang="en-IN" sz="2000" dirty="0" err="1" smtClean="0"/>
              <a:t>என்னென்ன</a:t>
            </a:r>
            <a:r>
              <a:rPr lang="en-IN" sz="2000" dirty="0" smtClean="0"/>
              <a:t> </a:t>
            </a:r>
            <a:r>
              <a:rPr lang="en-IN" sz="2000" dirty="0" err="1" smtClean="0"/>
              <a:t>பொருட்களைப்</a:t>
            </a:r>
            <a:r>
              <a:rPr lang="en-IN" sz="2000" dirty="0" smtClean="0"/>
              <a:t> </a:t>
            </a:r>
            <a:r>
              <a:rPr lang="en-IN" sz="2000" dirty="0" err="1" smtClean="0"/>
              <a:t>பயன்படுத்துகிறீர்கள்</a:t>
            </a:r>
            <a:r>
              <a:rPr lang="en-IN" sz="2000" dirty="0" smtClean="0"/>
              <a:t> ?</a:t>
            </a:r>
            <a:endParaRPr lang="en-US" sz="2000" dirty="0" smtClean="0"/>
          </a:p>
          <a:p>
            <a:pPr lvl="0"/>
            <a:r>
              <a:rPr lang="en-IN" sz="2000" dirty="0" err="1" smtClean="0"/>
              <a:t>எழுது</a:t>
            </a:r>
            <a:r>
              <a:rPr lang="en-IN" sz="2000" dirty="0" smtClean="0"/>
              <a:t> </a:t>
            </a:r>
            <a:r>
              <a:rPr lang="en-IN" sz="2000" dirty="0" err="1" smtClean="0"/>
              <a:t>பொருட்களின்</a:t>
            </a:r>
            <a:r>
              <a:rPr lang="en-IN" sz="2000" dirty="0" smtClean="0"/>
              <a:t> / </a:t>
            </a:r>
            <a:r>
              <a:rPr lang="en-IN" sz="2000" dirty="0" err="1" smtClean="0"/>
              <a:t>வளர்ச்சி</a:t>
            </a:r>
            <a:r>
              <a:rPr lang="en-IN" sz="2000" dirty="0" smtClean="0"/>
              <a:t> </a:t>
            </a:r>
            <a:r>
              <a:rPr lang="en-IN" sz="2000" dirty="0" err="1" smtClean="0"/>
              <a:t>குறித்தான</a:t>
            </a:r>
            <a:r>
              <a:rPr lang="en-IN" sz="2000" dirty="0" smtClean="0"/>
              <a:t> </a:t>
            </a:r>
            <a:r>
              <a:rPr lang="en-IN" sz="2000" dirty="0" err="1" smtClean="0"/>
              <a:t>காலக்கோடு</a:t>
            </a:r>
            <a:r>
              <a:rPr lang="en-IN" sz="2000" dirty="0" smtClean="0"/>
              <a:t> </a:t>
            </a:r>
            <a:r>
              <a:rPr lang="en-IN" sz="2000" dirty="0" err="1" smtClean="0"/>
              <a:t>வரைக</a:t>
            </a:r>
            <a:r>
              <a:rPr lang="en-IN" sz="2000" dirty="0" smtClean="0"/>
              <a:t> .</a:t>
            </a:r>
            <a:endParaRPr lang="en-US" sz="2000" dirty="0" smtClean="0"/>
          </a:p>
          <a:p>
            <a:endParaRPr lang="en-US" sz="2000" dirty="0"/>
          </a:p>
        </p:txBody>
      </p:sp>
      <p:pic>
        <p:nvPicPr>
          <p:cNvPr id="5" name="Content Placeholder 3" descr="pal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5181600"/>
            <a:ext cx="5715000" cy="1124107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500034" y="428604"/>
            <a:ext cx="8643966" cy="621510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IN" dirty="0" err="1" smtClean="0">
                <a:latin typeface="Latha" pitchFamily="34" charset="0"/>
                <a:cs typeface="Latha" pitchFamily="34" charset="0"/>
              </a:rPr>
              <a:t>மனிதர்கள்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உலோகங்களின்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பயன்பாட்டை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அறிந்ததற்கு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பின்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,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பலதரப்பட்ட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இலக்கியங்கள்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செம்பு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,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பித்தளை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போன்றவற்றில்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எழுதப்பட்டன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பின்னர்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காகிதத்திற்கு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மாற்றம்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பெற்றது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. </a:t>
            </a:r>
            <a:endParaRPr lang="en-US" dirty="0" smtClean="0">
              <a:latin typeface="Latha" pitchFamily="34" charset="0"/>
              <a:cs typeface="Latha" pitchFamily="34" charset="0"/>
            </a:endParaRPr>
          </a:p>
          <a:p>
            <a:pPr>
              <a:lnSpc>
                <a:spcPct val="150000"/>
              </a:lnSpc>
            </a:pPr>
            <a:r>
              <a:rPr lang="en-IN" dirty="0" err="1" smtClean="0">
                <a:latin typeface="Latha" pitchFamily="34" charset="0"/>
                <a:cs typeface="Latha" pitchFamily="34" charset="0"/>
              </a:rPr>
              <a:t>சட்ட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நடைமுறைகளை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உள்ளடக்கிய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தர்ம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சூத்திரங்கள்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மற்றும்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ஸ்மிருதிகள்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இவற்றில்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மன்னர்களின்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கடமைகள்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,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நிர்வாகம்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மற்றும்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மக்களின்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நிலை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பற்றி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அறிய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முடிகிறது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.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இவை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மட்டுமல்லாமல்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அக்காலத்திய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சொத்து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சம்மந்தமான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உரிமையியல்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மற்றும்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குற்றவியல்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தொடர்பான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தண்டனைகளைப்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பற்றியும்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குறிப்பிடுகின்றன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IN" dirty="0" err="1" smtClean="0">
                <a:latin typeface="Latha" pitchFamily="34" charset="0"/>
                <a:cs typeface="Latha" pitchFamily="34" charset="0"/>
              </a:rPr>
              <a:t>நிர்வாக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சீர்திருத்தத்தில்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 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கெளடில்யரின்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அர்த்த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சாஸ்த்திரம்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புகழ்மிக்க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படைப்பாக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கருதப்படுகிறது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en-IN" dirty="0" err="1" smtClean="0">
                <a:latin typeface="Latha" pitchFamily="34" charset="0"/>
                <a:cs typeface="Latha" pitchFamily="34" charset="0"/>
              </a:rPr>
              <a:t>மருத்துவ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துறையில்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சரகரின்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சரஹசம்ஹிதை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மற்றும்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சுஸ்ருத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சம்ஹிதை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அறுவை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சிகிச்சை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முறைகளை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விரிவாக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எடுத்துரைக்கின்றன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.</a:t>
            </a:r>
            <a:endParaRPr lang="en-US" dirty="0" smtClean="0">
              <a:latin typeface="Latha" pitchFamily="34" charset="0"/>
              <a:cs typeface="Latha" pitchFamily="34" charset="0"/>
            </a:endParaRPr>
          </a:p>
          <a:p>
            <a:pPr>
              <a:lnSpc>
                <a:spcPct val="150000"/>
              </a:lnSpc>
            </a:pPr>
            <a:endParaRPr lang="en-US" dirty="0" smtClean="0">
              <a:latin typeface="Latha" pitchFamily="34" charset="0"/>
              <a:cs typeface="Latha" pitchFamily="34" charset="0"/>
            </a:endParaRPr>
          </a:p>
          <a:p>
            <a:pPr>
              <a:lnSpc>
                <a:spcPct val="150000"/>
              </a:lnSpc>
            </a:pPr>
            <a:endParaRPr lang="en-US" dirty="0" smtClean="0">
              <a:latin typeface="Latha" pitchFamily="34" charset="0"/>
              <a:cs typeface="Latha" pitchFamily="34" charset="0"/>
            </a:endParaRPr>
          </a:p>
          <a:p>
            <a:pPr>
              <a:lnSpc>
                <a:spcPct val="150000"/>
              </a:lnSpc>
            </a:pPr>
            <a:endParaRPr lang="en-US" dirty="0">
              <a:latin typeface="Latha" pitchFamily="34" charset="0"/>
              <a:cs typeface="Latha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E676D-0F4F-4CFE-B88F-B30AFB38335D}" type="datetime1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64FD-60A3-40FC-B199-6F0B6745C998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498528" y="1295400"/>
            <a:ext cx="8023225" cy="3778250"/>
          </a:xfrm>
        </p:spPr>
        <p:txBody>
          <a:bodyPr>
            <a:noAutofit/>
          </a:bodyPr>
          <a:lstStyle/>
          <a:p>
            <a:pPr marL="109728" indent="0">
              <a:lnSpc>
                <a:spcPct val="150000"/>
              </a:lnSpc>
              <a:buNone/>
            </a:pP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IV. </a:t>
            </a:r>
            <a:r>
              <a:rPr lang="en-IN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சமூக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அறிவியல்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பாடத்தின்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ஒவ்வொரு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பிரிவும்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அதற்கெனத்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தனித்துவமான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ஆய்வு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முறையினைக்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கொண்டுள்ளது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. </a:t>
            </a:r>
          </a:p>
          <a:p>
            <a:pPr lvl="2">
              <a:lnSpc>
                <a:spcPct val="150000"/>
              </a:lnSpc>
              <a:buFont typeface="Wingdings" pitchFamily="2" charset="2"/>
              <a:buChar char="v"/>
            </a:pP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முடிவுகளைப்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புரிந்து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கொள்ளுதல்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, </a:t>
            </a:r>
          </a:p>
          <a:p>
            <a:pPr lvl="2">
              <a:lnSpc>
                <a:spcPct val="150000"/>
              </a:lnSpc>
              <a:buFont typeface="Wingdings" pitchFamily="2" charset="2"/>
              <a:buChar char="v"/>
            </a:pP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பகுத்தாய்தல்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, </a:t>
            </a:r>
          </a:p>
          <a:p>
            <a:pPr lvl="2">
              <a:lnSpc>
                <a:spcPct val="150000"/>
              </a:lnSpc>
              <a:buFont typeface="Wingdings" pitchFamily="2" charset="2"/>
              <a:buChar char="v"/>
            </a:pP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மதிப்பிடுதல்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, </a:t>
            </a:r>
          </a:p>
          <a:p>
            <a:pPr lvl="2">
              <a:lnSpc>
                <a:spcPct val="150000"/>
              </a:lnSpc>
              <a:buFont typeface="Wingdings" pitchFamily="2" charset="2"/>
              <a:buChar char="v"/>
            </a:pP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விவாதம்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மற்றும்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பகுத்தறிவு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அணுகுமுறை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மூலம்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காரண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காரிய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தொடர்புகளை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அறிதல்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</a:p>
          <a:p>
            <a:pPr lvl="2">
              <a:lnSpc>
                <a:spcPct val="150000"/>
              </a:lnSpc>
              <a:buFont typeface="Wingdings" pitchFamily="2" charset="2"/>
              <a:buChar char="v"/>
            </a:pP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நிகழ்வுகளை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புரிந்து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கொள்ளல்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போன்ற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செயல்களை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18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மேற்கொள்கிறது</a:t>
            </a:r>
            <a:r>
              <a:rPr lang="en-IN" sz="1800" dirty="0" smtClean="0">
                <a:latin typeface="Latha" panose="020B0604020202020204" pitchFamily="34" charset="0"/>
                <a:cs typeface="Latha" panose="020B0604020202020204" pitchFamily="34" charset="0"/>
              </a:rPr>
              <a:t>.	</a:t>
            </a:r>
            <a:endParaRPr lang="en-US" sz="1800" dirty="0">
              <a:latin typeface="Latha" panose="020B0604020202020204" pitchFamily="34" charset="0"/>
              <a:cs typeface="Latha" panose="020B0604020202020204" pitchFamily="34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2400" dirty="0" err="1" smtClean="0"/>
              <a:t>பெண்களின்</a:t>
            </a:r>
            <a:r>
              <a:rPr lang="en-IN" sz="2400" dirty="0" smtClean="0"/>
              <a:t> </a:t>
            </a:r>
            <a:r>
              <a:rPr lang="en-IN" sz="2400" dirty="0" err="1" smtClean="0"/>
              <a:t>பெருமைகளை</a:t>
            </a:r>
            <a:r>
              <a:rPr lang="en-IN" sz="2400" dirty="0" smtClean="0"/>
              <a:t> </a:t>
            </a:r>
            <a:r>
              <a:rPr lang="en-IN" sz="2400" dirty="0" err="1" smtClean="0"/>
              <a:t>குறிப்பிடும்</a:t>
            </a:r>
            <a:r>
              <a:rPr lang="en-IN" sz="2400" dirty="0" smtClean="0"/>
              <a:t>  </a:t>
            </a:r>
            <a:r>
              <a:rPr lang="en-IN" sz="2400" dirty="0" err="1" smtClean="0"/>
              <a:t>இலக்கியங்கள்</a:t>
            </a:r>
            <a:r>
              <a:rPr lang="en-IN" sz="2400" dirty="0" smtClean="0"/>
              <a:t> 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87375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IN" sz="1800" dirty="0" err="1" smtClean="0"/>
              <a:t>பெண்பாற்</a:t>
            </a:r>
            <a:r>
              <a:rPr lang="en-IN" sz="1800" dirty="0" smtClean="0"/>
              <a:t> </a:t>
            </a:r>
            <a:r>
              <a:rPr lang="en-IN" sz="1800" dirty="0" err="1" smtClean="0"/>
              <a:t>புலவர்</a:t>
            </a:r>
            <a:r>
              <a:rPr lang="en-IN" sz="1800" dirty="0" smtClean="0"/>
              <a:t> </a:t>
            </a:r>
            <a:r>
              <a:rPr lang="en-IN" sz="1800" dirty="0" err="1" smtClean="0"/>
              <a:t>ஆண்டாளின்</a:t>
            </a:r>
            <a:r>
              <a:rPr lang="en-IN" sz="1800" dirty="0" smtClean="0"/>
              <a:t> </a:t>
            </a:r>
            <a:r>
              <a:rPr lang="en-IN" sz="1800" dirty="0" err="1" smtClean="0"/>
              <a:t>திருப்பாவை</a:t>
            </a:r>
            <a:r>
              <a:rPr lang="en-IN" sz="1800" dirty="0" smtClean="0"/>
              <a:t> </a:t>
            </a:r>
            <a:r>
              <a:rPr lang="en-IN" sz="1800" dirty="0" err="1" smtClean="0"/>
              <a:t>மற்றும்</a:t>
            </a:r>
            <a:r>
              <a:rPr lang="en-IN" sz="1800" dirty="0" smtClean="0"/>
              <a:t> </a:t>
            </a:r>
            <a:r>
              <a:rPr lang="en-IN" sz="1800" dirty="0" err="1" smtClean="0"/>
              <a:t>நாச்சியார்</a:t>
            </a:r>
            <a:r>
              <a:rPr lang="en-IN" sz="1800" dirty="0" smtClean="0"/>
              <a:t> </a:t>
            </a:r>
            <a:r>
              <a:rPr lang="en-IN" sz="1800" dirty="0" err="1" smtClean="0"/>
              <a:t>திருமொழி</a:t>
            </a:r>
            <a:r>
              <a:rPr lang="en-IN" sz="1800" dirty="0" smtClean="0"/>
              <a:t>, </a:t>
            </a:r>
            <a:r>
              <a:rPr lang="en-IN" sz="1800" dirty="0" err="1" smtClean="0"/>
              <a:t>மீராபாயின்</a:t>
            </a:r>
            <a:r>
              <a:rPr lang="en-IN" sz="1800" dirty="0" smtClean="0"/>
              <a:t> </a:t>
            </a:r>
            <a:r>
              <a:rPr lang="en-IN" sz="1800" dirty="0" err="1" smtClean="0"/>
              <a:t>பத்மாவளி</a:t>
            </a:r>
            <a:r>
              <a:rPr lang="en-IN" sz="1800" dirty="0" smtClean="0"/>
              <a:t>, </a:t>
            </a:r>
            <a:r>
              <a:rPr lang="en-IN" sz="1800" dirty="0" err="1" smtClean="0"/>
              <a:t>சிலப்பதிகாரம்</a:t>
            </a:r>
            <a:r>
              <a:rPr lang="en-IN" sz="1800" dirty="0" smtClean="0"/>
              <a:t> </a:t>
            </a:r>
            <a:r>
              <a:rPr lang="en-IN" sz="1800" dirty="0" err="1" smtClean="0"/>
              <a:t>போன்றவை</a:t>
            </a:r>
            <a:r>
              <a:rPr lang="en-IN" sz="1800" dirty="0" smtClean="0"/>
              <a:t> </a:t>
            </a:r>
            <a:r>
              <a:rPr lang="en-IN" sz="1800" dirty="0" err="1" smtClean="0"/>
              <a:t>பெண்களின்</a:t>
            </a:r>
            <a:r>
              <a:rPr lang="en-IN" sz="1800" dirty="0" smtClean="0"/>
              <a:t> </a:t>
            </a:r>
            <a:r>
              <a:rPr lang="en-IN" sz="1800" dirty="0" err="1" smtClean="0"/>
              <a:t>பெருமைகளைப்</a:t>
            </a:r>
            <a:r>
              <a:rPr lang="en-IN" sz="1800" dirty="0" smtClean="0"/>
              <a:t> </a:t>
            </a:r>
            <a:r>
              <a:rPr lang="en-IN" sz="1800" dirty="0" err="1" smtClean="0"/>
              <a:t>பற்றி</a:t>
            </a:r>
            <a:r>
              <a:rPr lang="en-IN" sz="1800" dirty="0" smtClean="0"/>
              <a:t> </a:t>
            </a:r>
            <a:r>
              <a:rPr lang="en-IN" sz="1800" dirty="0" err="1" smtClean="0"/>
              <a:t>குறிப்பிடுகிறது</a:t>
            </a:r>
            <a:endParaRPr lang="en-IN" sz="1800" dirty="0" smtClean="0"/>
          </a:p>
          <a:p>
            <a:pPr>
              <a:lnSpc>
                <a:spcPct val="150000"/>
              </a:lnSpc>
            </a:pPr>
            <a:r>
              <a:rPr lang="en-IN" sz="1800" dirty="0" err="1" smtClean="0"/>
              <a:t>ஆண்</a:t>
            </a:r>
            <a:r>
              <a:rPr lang="en-IN" sz="1800" dirty="0" smtClean="0"/>
              <a:t>  </a:t>
            </a:r>
            <a:r>
              <a:rPr lang="en-IN" sz="1800" dirty="0" err="1" smtClean="0"/>
              <a:t>மற்றும்</a:t>
            </a:r>
            <a:r>
              <a:rPr lang="en-IN" sz="1800" dirty="0" smtClean="0"/>
              <a:t> </a:t>
            </a:r>
            <a:r>
              <a:rPr lang="en-IN" sz="1800" dirty="0" err="1" smtClean="0"/>
              <a:t>பெண்பாற்</a:t>
            </a:r>
            <a:r>
              <a:rPr lang="en-IN" sz="1800" dirty="0" smtClean="0"/>
              <a:t> </a:t>
            </a:r>
            <a:r>
              <a:rPr lang="en-IN" sz="1800" dirty="0" err="1" smtClean="0"/>
              <a:t>துறவிகள்</a:t>
            </a:r>
            <a:r>
              <a:rPr lang="en-IN" sz="1800" dirty="0" smtClean="0"/>
              <a:t> </a:t>
            </a:r>
            <a:r>
              <a:rPr lang="en-IN" sz="1800" dirty="0" err="1" smtClean="0"/>
              <a:t>பயன்படுத்திய</a:t>
            </a:r>
            <a:r>
              <a:rPr lang="en-IN" sz="1800" dirty="0" smtClean="0"/>
              <a:t> </a:t>
            </a:r>
            <a:r>
              <a:rPr lang="en-IN" sz="1800" dirty="0" err="1" smtClean="0"/>
              <a:t>இசைக்</a:t>
            </a:r>
            <a:r>
              <a:rPr lang="en-IN" sz="1800" dirty="0" smtClean="0"/>
              <a:t> </a:t>
            </a:r>
            <a:r>
              <a:rPr lang="en-IN" sz="1800" dirty="0" err="1" smtClean="0"/>
              <a:t>கருவிகள்</a:t>
            </a:r>
            <a:r>
              <a:rPr lang="en-IN" sz="1800" dirty="0" smtClean="0"/>
              <a:t> </a:t>
            </a:r>
            <a:r>
              <a:rPr lang="en-IN" sz="1800" dirty="0" err="1" smtClean="0"/>
              <a:t>தற்போதைய</a:t>
            </a:r>
            <a:r>
              <a:rPr lang="en-IN" sz="1800" dirty="0" smtClean="0"/>
              <a:t> </a:t>
            </a:r>
            <a:r>
              <a:rPr lang="en-IN" sz="1800" dirty="0" err="1" smtClean="0"/>
              <a:t>சூழலிலும்</a:t>
            </a:r>
            <a:r>
              <a:rPr lang="en-IN" sz="1800" dirty="0" smtClean="0"/>
              <a:t> </a:t>
            </a:r>
            <a:r>
              <a:rPr lang="en-IN" sz="1800" dirty="0" err="1" smtClean="0"/>
              <a:t>பிரபலமாக</a:t>
            </a:r>
            <a:r>
              <a:rPr lang="en-IN" sz="1800" dirty="0" smtClean="0"/>
              <a:t> </a:t>
            </a:r>
            <a:r>
              <a:rPr lang="en-IN" sz="1800" dirty="0" err="1" smtClean="0"/>
              <a:t>சமூக</a:t>
            </a:r>
            <a:r>
              <a:rPr lang="en-IN" sz="1800" dirty="0" smtClean="0"/>
              <a:t> </a:t>
            </a:r>
            <a:r>
              <a:rPr lang="en-IN" sz="1800" dirty="0" err="1" smtClean="0"/>
              <a:t>நிகழ்ச்சிகளில்</a:t>
            </a:r>
            <a:r>
              <a:rPr lang="en-IN" sz="1800" dirty="0" smtClean="0"/>
              <a:t> </a:t>
            </a:r>
            <a:r>
              <a:rPr lang="en-IN" sz="1800" dirty="0" err="1" smtClean="0"/>
              <a:t>இசைக்கப்படுகின்றன</a:t>
            </a:r>
            <a:r>
              <a:rPr lang="en-IN" sz="1800" dirty="0" smtClean="0"/>
              <a:t>. </a:t>
            </a:r>
            <a:endParaRPr lang="en-US" sz="1800" dirty="0" smtClean="0"/>
          </a:p>
          <a:p>
            <a:pPr>
              <a:lnSpc>
                <a:spcPct val="150000"/>
              </a:lnSpc>
            </a:pPr>
            <a:r>
              <a:rPr lang="en-IN" sz="1800" dirty="0" err="1" smtClean="0"/>
              <a:t>தத்துவ</a:t>
            </a:r>
            <a:r>
              <a:rPr lang="en-IN" sz="1800" dirty="0" smtClean="0"/>
              <a:t> </a:t>
            </a:r>
            <a:r>
              <a:rPr lang="en-IN" sz="1800" dirty="0" err="1" smtClean="0"/>
              <a:t>நூலான</a:t>
            </a:r>
            <a:r>
              <a:rPr lang="en-IN" sz="1800" dirty="0" smtClean="0"/>
              <a:t> </a:t>
            </a:r>
            <a:r>
              <a:rPr lang="en-IN" sz="1800" dirty="0" err="1" smtClean="0"/>
              <a:t>உபநிடதங்கள்</a:t>
            </a:r>
            <a:r>
              <a:rPr lang="en-IN" sz="1800" dirty="0" smtClean="0"/>
              <a:t> </a:t>
            </a:r>
            <a:r>
              <a:rPr lang="en-IN" sz="1800" dirty="0" err="1" smtClean="0"/>
              <a:t>பெண்பாற்</a:t>
            </a:r>
            <a:r>
              <a:rPr lang="en-IN" sz="1800" dirty="0" smtClean="0"/>
              <a:t> </a:t>
            </a:r>
            <a:r>
              <a:rPr lang="en-IN" sz="1800" dirty="0" err="1" smtClean="0"/>
              <a:t>சிந்தனையாளர்கள்</a:t>
            </a:r>
            <a:r>
              <a:rPr lang="en-IN" sz="1800" dirty="0" smtClean="0"/>
              <a:t> </a:t>
            </a:r>
            <a:r>
              <a:rPr lang="en-IN" sz="1800" dirty="0" err="1" smtClean="0"/>
              <a:t>குறிப்பாக</a:t>
            </a:r>
            <a:r>
              <a:rPr lang="en-IN" sz="1800" dirty="0" smtClean="0"/>
              <a:t> </a:t>
            </a:r>
            <a:r>
              <a:rPr lang="en-IN" sz="1800" dirty="0" err="1" smtClean="0"/>
              <a:t>கார்கி</a:t>
            </a:r>
            <a:r>
              <a:rPr lang="en-IN" sz="1800" dirty="0" smtClean="0"/>
              <a:t> </a:t>
            </a:r>
            <a:r>
              <a:rPr lang="en-IN" sz="1800" dirty="0" err="1" smtClean="0"/>
              <a:t>பற்றி</a:t>
            </a:r>
            <a:r>
              <a:rPr lang="en-IN" sz="1800" dirty="0" smtClean="0"/>
              <a:t> </a:t>
            </a:r>
            <a:r>
              <a:rPr lang="en-IN" sz="1800" dirty="0" err="1" smtClean="0"/>
              <a:t>சுட்டிக்</a:t>
            </a:r>
            <a:r>
              <a:rPr lang="en-IN" sz="1800" dirty="0" smtClean="0"/>
              <a:t> </a:t>
            </a:r>
            <a:r>
              <a:rPr lang="en-IN" sz="1800" dirty="0" err="1" smtClean="0"/>
              <a:t>காட்டுகின்றன</a:t>
            </a:r>
            <a:r>
              <a:rPr lang="en-IN" sz="1800" dirty="0" smtClean="0"/>
              <a:t>. </a:t>
            </a:r>
            <a:r>
              <a:rPr lang="en-IN" sz="1800" dirty="0" err="1" smtClean="0"/>
              <a:t>கார்க்கி</a:t>
            </a:r>
            <a:r>
              <a:rPr lang="en-IN" sz="1800" dirty="0" smtClean="0"/>
              <a:t> </a:t>
            </a:r>
            <a:r>
              <a:rPr lang="en-IN" sz="1800" dirty="0" err="1" smtClean="0"/>
              <a:t>மிகச்சிறந்த</a:t>
            </a:r>
            <a:r>
              <a:rPr lang="en-IN" sz="1800" dirty="0" smtClean="0"/>
              <a:t> </a:t>
            </a:r>
            <a:r>
              <a:rPr lang="en-IN" sz="1800" dirty="0" err="1" smtClean="0"/>
              <a:t>தத்துவ</a:t>
            </a:r>
            <a:r>
              <a:rPr lang="en-IN" sz="1800" dirty="0" smtClean="0"/>
              <a:t> </a:t>
            </a:r>
            <a:r>
              <a:rPr lang="en-IN" sz="1800" dirty="0" err="1" smtClean="0"/>
              <a:t>அறிஞராகவும்</a:t>
            </a:r>
            <a:r>
              <a:rPr lang="en-IN" sz="1800" dirty="0" smtClean="0"/>
              <a:t>, </a:t>
            </a:r>
            <a:r>
              <a:rPr lang="en-IN" sz="1800" dirty="0" err="1" smtClean="0"/>
              <a:t>புலவர்கள்</a:t>
            </a:r>
            <a:r>
              <a:rPr lang="en-IN" sz="1800" dirty="0" smtClean="0"/>
              <a:t> </a:t>
            </a:r>
            <a:r>
              <a:rPr lang="en-IN" sz="1800" dirty="0" err="1" smtClean="0"/>
              <a:t>அடங்கிய</a:t>
            </a:r>
            <a:r>
              <a:rPr lang="en-IN" sz="1800" dirty="0" smtClean="0"/>
              <a:t> </a:t>
            </a:r>
            <a:r>
              <a:rPr lang="en-IN" sz="1800" dirty="0" err="1" smtClean="0"/>
              <a:t>அவையில்</a:t>
            </a:r>
            <a:r>
              <a:rPr lang="en-IN" sz="1800" dirty="0" smtClean="0"/>
              <a:t> </a:t>
            </a:r>
            <a:r>
              <a:rPr lang="en-IN" sz="1800" dirty="0" err="1" smtClean="0"/>
              <a:t>விவாத</a:t>
            </a:r>
            <a:r>
              <a:rPr lang="en-IN" sz="1800" dirty="0" smtClean="0"/>
              <a:t> </a:t>
            </a:r>
            <a:r>
              <a:rPr lang="en-IN" sz="1800" dirty="0" err="1" smtClean="0"/>
              <a:t>அவையில்</a:t>
            </a:r>
            <a:r>
              <a:rPr lang="en-IN" sz="1800" dirty="0" smtClean="0"/>
              <a:t> </a:t>
            </a:r>
            <a:r>
              <a:rPr lang="en-IN" sz="1800" dirty="0" err="1" smtClean="0"/>
              <a:t>பங்கு</a:t>
            </a:r>
            <a:r>
              <a:rPr lang="en-IN" sz="1800" dirty="0" smtClean="0"/>
              <a:t> </a:t>
            </a:r>
            <a:r>
              <a:rPr lang="en-IN" sz="1800" dirty="0" err="1" smtClean="0"/>
              <a:t>பெற்றார்</a:t>
            </a:r>
            <a:r>
              <a:rPr lang="en-IN" sz="1800" dirty="0" smtClean="0"/>
              <a:t> </a:t>
            </a:r>
            <a:r>
              <a:rPr lang="en-IN" sz="1800" dirty="0" err="1" smtClean="0"/>
              <a:t>எனக்கூறுகின்றன</a:t>
            </a:r>
            <a:r>
              <a:rPr lang="en-IN" sz="1800" dirty="0" smtClean="0"/>
              <a:t>.</a:t>
            </a:r>
            <a:endParaRPr lang="en-US" sz="18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0166" y="357166"/>
            <a:ext cx="6589199" cy="1280890"/>
          </a:xfrm>
        </p:spPr>
        <p:txBody>
          <a:bodyPr>
            <a:normAutofit/>
          </a:bodyPr>
          <a:lstStyle/>
          <a:p>
            <a:pPr algn="ctr"/>
            <a:r>
              <a:rPr lang="ta-IN" sz="2400" b="1" dirty="0" smtClean="0"/>
              <a:t>செயல்பாடு </a:t>
            </a:r>
            <a:r>
              <a:rPr lang="en-IN" sz="2400" b="1" dirty="0" smtClean="0"/>
              <a:t>: 2</a:t>
            </a:r>
            <a:endParaRPr lang="en-US" sz="2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609600" y="3276600"/>
          <a:ext cx="7924800" cy="160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5576"/>
                <a:gridCol w="2425959"/>
                <a:gridCol w="2062065"/>
                <a:gridCol w="1981200"/>
              </a:tblGrid>
              <a:tr h="8504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a-IN" sz="2000" b="1" dirty="0">
                          <a:latin typeface="Calibri"/>
                          <a:ea typeface="Times New Roman"/>
                          <a:cs typeface="Arial Unicode MS"/>
                        </a:rPr>
                        <a:t>வ</a:t>
                      </a:r>
                      <a:r>
                        <a:rPr lang="en-IN" sz="2000" b="1" dirty="0">
                          <a:latin typeface="Arial Unicode MS"/>
                          <a:ea typeface="Times New Roman"/>
                          <a:cs typeface="Latha"/>
                        </a:rPr>
                        <a:t>.</a:t>
                      </a:r>
                      <a:r>
                        <a:rPr lang="ta-IN" sz="2000" b="1" dirty="0">
                          <a:latin typeface="Calibri"/>
                          <a:ea typeface="Times New Roman"/>
                          <a:cs typeface="Arial Unicode MS"/>
                        </a:rPr>
                        <a:t>எண்</a:t>
                      </a:r>
                      <a:endParaRPr lang="en-US" sz="2000" dirty="0">
                        <a:latin typeface="Calibri"/>
                        <a:ea typeface="Times New Roman"/>
                        <a:cs typeface="Lath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a-IN" sz="2000" b="1" dirty="0">
                          <a:latin typeface="Calibri"/>
                          <a:ea typeface="Times New Roman"/>
                          <a:cs typeface="Arial Unicode MS"/>
                        </a:rPr>
                        <a:t>நூலாசிரியர்</a:t>
                      </a:r>
                      <a:endParaRPr lang="en-US" sz="2000" dirty="0">
                        <a:latin typeface="Calibri"/>
                        <a:ea typeface="Times New Roman"/>
                        <a:cs typeface="Lath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a-IN" sz="2000" b="1" dirty="0">
                          <a:latin typeface="Calibri"/>
                          <a:ea typeface="Times New Roman"/>
                          <a:cs typeface="Arial Unicode MS"/>
                        </a:rPr>
                        <a:t>படைப்புகள்</a:t>
                      </a:r>
                      <a:endParaRPr lang="en-US" sz="2000" dirty="0">
                        <a:latin typeface="Calibri"/>
                        <a:ea typeface="Times New Roman"/>
                        <a:cs typeface="Lath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a-IN" sz="2000" b="1" dirty="0">
                          <a:latin typeface="Calibri"/>
                          <a:ea typeface="Times New Roman"/>
                          <a:cs typeface="Arial Unicode MS"/>
                        </a:rPr>
                        <a:t>நூலாசிரியர் வாழ்ந்த காலம்</a:t>
                      </a:r>
                      <a:endParaRPr lang="en-US" sz="2000" dirty="0">
                        <a:latin typeface="Calibri"/>
                        <a:ea typeface="Times New Roman"/>
                        <a:cs typeface="Latha"/>
                      </a:endParaRPr>
                    </a:p>
                  </a:txBody>
                  <a:tcPr marL="68580" marR="68580" marT="0" marB="0"/>
                </a:tc>
              </a:tr>
              <a:tr h="749773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762000" y="1752600"/>
            <a:ext cx="7543800" cy="1303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ta-IN" dirty="0" smtClean="0"/>
              <a:t>பாடப்பொருளிலிருந்து நூலாசிரியர், அவரது படைப்புகள் மற்றும் </a:t>
            </a:r>
            <a:r>
              <a:rPr lang="en-IN" dirty="0" err="1" smtClean="0"/>
              <a:t>அவர்கள்</a:t>
            </a:r>
            <a:r>
              <a:rPr lang="en-IN" dirty="0" smtClean="0"/>
              <a:t> </a:t>
            </a:r>
            <a:r>
              <a:rPr lang="ta-IN" dirty="0" smtClean="0"/>
              <a:t>வாழ்ந்த காலத்தை சேகரித்து பூர்த்தி செய்</a:t>
            </a:r>
            <a:r>
              <a:rPr lang="en-US" dirty="0" smtClean="0"/>
              <a:t>க 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001000" cy="1219200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IN" sz="2400" b="1" dirty="0" smtClean="0"/>
              <a:t>(2) </a:t>
            </a:r>
            <a:r>
              <a:rPr lang="en-IN" sz="2400" b="1" dirty="0" err="1" smtClean="0"/>
              <a:t>பயணிகளும்</a:t>
            </a:r>
            <a:r>
              <a:rPr lang="en-IN" sz="2400" b="1" dirty="0" smtClean="0"/>
              <a:t>– </a:t>
            </a:r>
            <a:r>
              <a:rPr lang="en-IN" sz="2400" b="1" dirty="0" err="1" smtClean="0"/>
              <a:t>பயணக்</a:t>
            </a:r>
            <a:r>
              <a:rPr lang="en-IN" sz="2400" b="1" dirty="0" smtClean="0"/>
              <a:t>  </a:t>
            </a:r>
            <a:r>
              <a:rPr lang="en-IN" sz="2400" b="1" dirty="0" err="1" smtClean="0"/>
              <a:t>குறிப்புகளும்</a:t>
            </a:r>
            <a:r>
              <a:rPr lang="en-IN" sz="2400" b="1" dirty="0" smtClean="0"/>
              <a:t>: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ta-IN" sz="2400" b="1" dirty="0" smtClean="0"/>
              <a:t>செயல்பாடு </a:t>
            </a:r>
            <a:r>
              <a:rPr lang="en-IN" sz="2400" b="1" dirty="0" smtClean="0"/>
              <a:t>: 3 (</a:t>
            </a:r>
            <a:r>
              <a:rPr lang="ta-IN" sz="2400" b="1" dirty="0" smtClean="0"/>
              <a:t>இணை</a:t>
            </a:r>
            <a:r>
              <a:rPr lang="en-IN" sz="2400" b="1" dirty="0" smtClean="0"/>
              <a:t>, </a:t>
            </a:r>
            <a:r>
              <a:rPr lang="ta-IN" sz="2400" b="1" dirty="0" smtClean="0"/>
              <a:t>குழு</a:t>
            </a:r>
            <a:r>
              <a:rPr lang="en-IN" sz="2400" b="1" dirty="0" smtClean="0"/>
              <a:t>, </a:t>
            </a:r>
            <a:r>
              <a:rPr lang="ta-IN" sz="2400" b="1" dirty="0" smtClean="0"/>
              <a:t>தனிநபர்</a:t>
            </a:r>
            <a:r>
              <a:rPr lang="en-IN" sz="2400" b="1" dirty="0" smtClean="0"/>
              <a:t>) 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228601" y="3810000"/>
          <a:ext cx="8534400" cy="214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600"/>
                <a:gridCol w="1981200"/>
                <a:gridCol w="1676399"/>
                <a:gridCol w="2362201"/>
              </a:tblGrid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a-IN" sz="2000" b="1" dirty="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பயணிகள் வருகை புரிந்த போது ஆட்சி செய்த அர</a:t>
                      </a:r>
                      <a:r>
                        <a:rPr lang="en-US" sz="2000" b="1" dirty="0" err="1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சு</a:t>
                      </a:r>
                      <a:r>
                        <a:rPr lang="en-IN" sz="2000" b="1" dirty="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 / </a:t>
                      </a:r>
                      <a:r>
                        <a:rPr lang="ta-IN" sz="2000" b="1" dirty="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வம்சம்</a:t>
                      </a:r>
                      <a:endParaRPr lang="en-US" sz="2000" dirty="0">
                        <a:latin typeface="Latha" pitchFamily="34" charset="0"/>
                        <a:ea typeface="Times New Roman"/>
                        <a:cs typeface="Lath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a-IN" sz="2000" b="1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பயணக் குறிப்புகள்</a:t>
                      </a:r>
                      <a:endParaRPr lang="en-US" sz="2000">
                        <a:latin typeface="Latha" pitchFamily="34" charset="0"/>
                        <a:ea typeface="Times New Roman"/>
                        <a:cs typeface="Lath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a-IN" sz="2000" b="1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தங்கிய காலங்கள்</a:t>
                      </a:r>
                      <a:endParaRPr lang="en-US" sz="2000">
                        <a:latin typeface="Latha" pitchFamily="34" charset="0"/>
                        <a:ea typeface="Times New Roman"/>
                        <a:cs typeface="Lath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a-IN" sz="2000" b="1" dirty="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பயணக்குறிப்பு கூறும் செய்தி</a:t>
                      </a:r>
                      <a:endParaRPr lang="en-US" sz="2000" dirty="0">
                        <a:latin typeface="Latha" pitchFamily="34" charset="0"/>
                        <a:ea typeface="Times New Roman"/>
                        <a:cs typeface="Latha" pitchFamily="34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endParaRPr lang="en-US" sz="2000">
                        <a:latin typeface="Latha" pitchFamily="34" charset="0"/>
                        <a:cs typeface="Lath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Latha" pitchFamily="34" charset="0"/>
                        <a:cs typeface="Lath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>
                        <a:latin typeface="Latha" pitchFamily="34" charset="0"/>
                        <a:cs typeface="Lath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Latha" pitchFamily="34" charset="0"/>
                        <a:cs typeface="Lath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85800" y="304800"/>
            <a:ext cx="8001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Latha" pitchFamily="34" charset="0"/>
                <a:ea typeface="Arial Unicode MS" pitchFamily="34" charset="-128"/>
                <a:cs typeface="Latha" pitchFamily="34" charset="0"/>
              </a:rPr>
              <a:t>இந்திய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atha" pitchFamily="34" charset="0"/>
                <a:ea typeface="Arial Unicode MS" pitchFamily="34" charset="-128"/>
                <a:cs typeface="Latha" pitchFamily="34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Latha" pitchFamily="34" charset="0"/>
                <a:ea typeface="Arial Unicode MS" pitchFamily="34" charset="-128"/>
                <a:cs typeface="Latha" pitchFamily="34" charset="0"/>
              </a:rPr>
              <a:t>துணைகண்டத்திற்கு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atha" pitchFamily="34" charset="0"/>
                <a:ea typeface="Arial Unicode MS" pitchFamily="34" charset="-128"/>
                <a:cs typeface="Latha" pitchFamily="34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Latha" pitchFamily="34" charset="0"/>
                <a:ea typeface="Arial Unicode MS" pitchFamily="34" charset="-128"/>
                <a:cs typeface="Latha" pitchFamily="34" charset="0"/>
              </a:rPr>
              <a:t>பல்வேறு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atha" pitchFamily="34" charset="0"/>
                <a:ea typeface="Arial Unicode MS" pitchFamily="34" charset="-128"/>
                <a:cs typeface="Latha" pitchFamily="34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Latha" pitchFamily="34" charset="0"/>
                <a:ea typeface="Arial Unicode MS" pitchFamily="34" charset="-128"/>
                <a:cs typeface="Latha" pitchFamily="34" charset="0"/>
              </a:rPr>
              <a:t>காலக்கட்டங்களில்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atha" pitchFamily="34" charset="0"/>
                <a:ea typeface="Arial Unicode MS" pitchFamily="34" charset="-128"/>
                <a:cs typeface="Latha" pitchFamily="34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Latha" pitchFamily="34" charset="0"/>
                <a:ea typeface="Arial Unicode MS" pitchFamily="34" charset="-128"/>
                <a:cs typeface="Latha" pitchFamily="34" charset="0"/>
              </a:rPr>
              <a:t>வருகை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atha" pitchFamily="34" charset="0"/>
                <a:ea typeface="Arial Unicode MS" pitchFamily="34" charset="-128"/>
                <a:cs typeface="Latha" pitchFamily="34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Latha" pitchFamily="34" charset="0"/>
                <a:ea typeface="Arial Unicode MS" pitchFamily="34" charset="-128"/>
                <a:cs typeface="Latha" pitchFamily="34" charset="0"/>
              </a:rPr>
              <a:t>புரிந்த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atha" pitchFamily="34" charset="0"/>
                <a:ea typeface="Arial Unicode MS" pitchFamily="34" charset="-128"/>
                <a:cs typeface="Latha" pitchFamily="34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Latha" pitchFamily="34" charset="0"/>
                <a:ea typeface="Arial Unicode MS" pitchFamily="34" charset="-128"/>
                <a:cs typeface="Latha" pitchFamily="34" charset="0"/>
              </a:rPr>
              <a:t>பயணிகளும்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atha" pitchFamily="34" charset="0"/>
                <a:ea typeface="Arial Unicode MS" pitchFamily="34" charset="-128"/>
                <a:cs typeface="Latha" pitchFamily="34" charset="0"/>
              </a:rPr>
              <a:t> -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Latha" pitchFamily="34" charset="0"/>
                <a:ea typeface="Arial Unicode MS" pitchFamily="34" charset="-128"/>
                <a:cs typeface="Latha" pitchFamily="34" charset="0"/>
              </a:rPr>
              <a:t>பயண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atha" pitchFamily="34" charset="0"/>
                <a:ea typeface="Arial Unicode MS" pitchFamily="34" charset="-128"/>
                <a:cs typeface="Latha" pitchFamily="34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Latha" pitchFamily="34" charset="0"/>
                <a:ea typeface="Arial Unicode MS" pitchFamily="34" charset="-128"/>
                <a:cs typeface="Latha" pitchFamily="34" charset="0"/>
              </a:rPr>
              <a:t>குறிப்புகளும்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atha" pitchFamily="34" charset="0"/>
                <a:ea typeface="Arial Unicode MS" pitchFamily="34" charset="-128"/>
                <a:cs typeface="Latha" pitchFamily="34" charset="0"/>
              </a:rPr>
              <a:t>: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atha" pitchFamily="34" charset="0"/>
              <a:cs typeface="Latha" pitchFamily="34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429684" cy="1857364"/>
          </a:xfrm>
        </p:spPr>
        <p:txBody>
          <a:bodyPr>
            <a:noAutofit/>
          </a:bodyPr>
          <a:lstStyle/>
          <a:p>
            <a:pPr algn="ctr"/>
            <a:r>
              <a:rPr lang="en-US" sz="2000" b="1" dirty="0" smtClean="0"/>
              <a:t>(3)</a:t>
            </a:r>
            <a:r>
              <a:rPr lang="ta-IN" sz="2000" b="1" dirty="0" smtClean="0"/>
              <a:t>நாணயங்கள்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ta-IN" sz="2000" b="1" dirty="0" smtClean="0"/>
              <a:t>செயல்பாடு </a:t>
            </a:r>
            <a:r>
              <a:rPr lang="en-IN" sz="2000" b="1" dirty="0" smtClean="0"/>
              <a:t>: 4 (</a:t>
            </a:r>
            <a:r>
              <a:rPr lang="ta-IN" sz="2000" b="1" dirty="0" smtClean="0"/>
              <a:t>குழு</a:t>
            </a:r>
            <a:r>
              <a:rPr lang="en-IN" sz="2000" b="1" dirty="0" smtClean="0"/>
              <a:t> / </a:t>
            </a:r>
            <a:r>
              <a:rPr lang="ta-IN" sz="2000" b="1" dirty="0" smtClean="0"/>
              <a:t>இணை</a:t>
            </a:r>
            <a:r>
              <a:rPr lang="en-IN" sz="2000" b="1" dirty="0" smtClean="0"/>
              <a:t> / </a:t>
            </a:r>
            <a:r>
              <a:rPr lang="ta-IN" sz="2000" b="1" dirty="0" smtClean="0"/>
              <a:t>தனிபர்</a:t>
            </a:r>
            <a:r>
              <a:rPr lang="en-IN" sz="2000" b="1" dirty="0" smtClean="0"/>
              <a:t>)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IN" sz="2000" dirty="0" smtClean="0"/>
              <a:t>	</a:t>
            </a:r>
            <a:r>
              <a:rPr lang="ta-IN" sz="2000" dirty="0" smtClean="0"/>
              <a:t>தற்பொழுது பயன்பாட்டிலுள்ள நாணயங்களை</a:t>
            </a:r>
            <a:r>
              <a:rPr lang="en-US" sz="2000" dirty="0" smtClean="0"/>
              <a:t> (</a:t>
            </a:r>
            <a:r>
              <a:rPr lang="en-US" sz="2000" dirty="0" err="1" smtClean="0"/>
              <a:t>பல்வேறு</a:t>
            </a:r>
            <a:r>
              <a:rPr lang="en-US" sz="2000" dirty="0" smtClean="0"/>
              <a:t> </a:t>
            </a:r>
            <a:r>
              <a:rPr lang="en-US" sz="2000" dirty="0" err="1" smtClean="0"/>
              <a:t>தனிச்சிறப்பு</a:t>
            </a:r>
            <a:r>
              <a:rPr lang="en-US" sz="2000" dirty="0" smtClean="0"/>
              <a:t> </a:t>
            </a:r>
            <a:r>
              <a:rPr lang="en-US" sz="2000" dirty="0" err="1" smtClean="0"/>
              <a:t>கொண்ட</a:t>
            </a:r>
            <a:r>
              <a:rPr lang="en-US" sz="2000" dirty="0" smtClean="0"/>
              <a:t>) </a:t>
            </a:r>
            <a:r>
              <a:rPr lang="ta-IN" sz="2000" dirty="0" smtClean="0"/>
              <a:t>மாணவர்களிடம் காண்பித்து </a:t>
            </a:r>
            <a:r>
              <a:rPr lang="ta-IN" sz="2000" b="1" dirty="0" smtClean="0">
                <a:solidFill>
                  <a:srgbClr val="0070C0"/>
                </a:solidFill>
              </a:rPr>
              <a:t>பணித்தாளில்</a:t>
            </a:r>
            <a:r>
              <a:rPr lang="ta-IN" sz="2000" dirty="0" smtClean="0"/>
              <a:t> எழுதச் செய்தல்</a:t>
            </a:r>
            <a:r>
              <a:rPr lang="en-IN" sz="2000" dirty="0" smtClean="0"/>
              <a:t>. 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2143116"/>
            <a:ext cx="8839200" cy="4559436"/>
          </a:xfrm>
        </p:spPr>
        <p:txBody>
          <a:bodyPr>
            <a:normAutofit lnSpcReduction="10000"/>
          </a:bodyPr>
          <a:lstStyle/>
          <a:p>
            <a:pPr lvl="0">
              <a:lnSpc>
                <a:spcPct val="150000"/>
              </a:lnSpc>
            </a:pPr>
            <a:r>
              <a:rPr lang="ta-IN" sz="1900" dirty="0" smtClean="0"/>
              <a:t>நாணயத்தில் எழுதுப்பட்டுள்ள தகவல்கள் என்ன</a:t>
            </a:r>
            <a:r>
              <a:rPr lang="en-IN" sz="1900" dirty="0" smtClean="0"/>
              <a:t>? </a:t>
            </a:r>
            <a:endParaRPr lang="en-US" sz="1900" dirty="0" smtClean="0"/>
          </a:p>
          <a:p>
            <a:pPr lvl="0">
              <a:lnSpc>
                <a:spcPct val="150000"/>
              </a:lnSpc>
            </a:pPr>
            <a:r>
              <a:rPr lang="ta-IN" sz="1900" dirty="0" smtClean="0"/>
              <a:t>என்ன மாதிரியான உருவங்கள் பொறிக்கப்பட்டுள்ளன</a:t>
            </a:r>
            <a:r>
              <a:rPr lang="en-IN" sz="1900" dirty="0" smtClean="0"/>
              <a:t> ? </a:t>
            </a:r>
            <a:endParaRPr lang="en-US" sz="1900" dirty="0" smtClean="0"/>
          </a:p>
          <a:p>
            <a:pPr lvl="0">
              <a:lnSpc>
                <a:spcPct val="150000"/>
              </a:lnSpc>
            </a:pPr>
            <a:r>
              <a:rPr lang="ta-IN" sz="1900" dirty="0" smtClean="0"/>
              <a:t>என்ன மாதிரியான காட்சிகள் முன்னிலைப் படுத்தப்படுள்ளன</a:t>
            </a:r>
            <a:r>
              <a:rPr lang="en-IN" sz="1900" dirty="0" smtClean="0"/>
              <a:t>? </a:t>
            </a:r>
            <a:endParaRPr lang="en-US" sz="1900" dirty="0" smtClean="0"/>
          </a:p>
          <a:p>
            <a:pPr lvl="0">
              <a:lnSpc>
                <a:spcPct val="150000"/>
              </a:lnSpc>
            </a:pPr>
            <a:r>
              <a:rPr lang="ta-IN" sz="1900" dirty="0" smtClean="0"/>
              <a:t>உனக்கு கொடுக்கப்பட்டுள்ள நாணயம் எந்த உலோகத்தால் செய்யப்பட்டுள்ளது</a:t>
            </a:r>
            <a:r>
              <a:rPr lang="en-IN" sz="1900" dirty="0" smtClean="0"/>
              <a:t>? </a:t>
            </a:r>
            <a:endParaRPr lang="en-US" sz="1900" dirty="0" smtClean="0"/>
          </a:p>
          <a:p>
            <a:pPr lvl="0">
              <a:lnSpc>
                <a:spcPct val="150000"/>
              </a:lnSpc>
            </a:pPr>
            <a:r>
              <a:rPr lang="en-US" sz="1900" dirty="0" err="1" smtClean="0"/>
              <a:t>கொடுக்க</a:t>
            </a:r>
            <a:r>
              <a:rPr lang="ta-IN" sz="1900" dirty="0" smtClean="0"/>
              <a:t>ப்பட்டுள்ள நாணயங்க</a:t>
            </a:r>
            <a:r>
              <a:rPr lang="en-US" sz="1900" dirty="0" err="1" smtClean="0"/>
              <a:t>ள்</a:t>
            </a:r>
            <a:r>
              <a:rPr lang="en-US" sz="1900" dirty="0" smtClean="0"/>
              <a:t> </a:t>
            </a:r>
            <a:r>
              <a:rPr lang="ta-IN" sz="1900" dirty="0" smtClean="0"/>
              <a:t>எதன் நினைவாக உருவாக்கப்பட்டுள்ளன என்பதைக் கண்டறிந்து எழுது</a:t>
            </a:r>
            <a:r>
              <a:rPr lang="en-IN" sz="1900" dirty="0" smtClean="0"/>
              <a:t>. </a:t>
            </a:r>
            <a:endParaRPr lang="en-US" sz="1900" dirty="0" smtClean="0"/>
          </a:p>
          <a:p>
            <a:pPr lvl="0">
              <a:lnSpc>
                <a:spcPct val="150000"/>
              </a:lnSpc>
            </a:pPr>
            <a:r>
              <a:rPr lang="ta-IN" sz="1900" dirty="0" smtClean="0"/>
              <a:t>நாணயங்க</a:t>
            </a:r>
            <a:r>
              <a:rPr lang="en-US" sz="1900" dirty="0" err="1" smtClean="0"/>
              <a:t>ளில்</a:t>
            </a:r>
            <a:r>
              <a:rPr lang="en-US" sz="1900" dirty="0" smtClean="0"/>
              <a:t> </a:t>
            </a:r>
            <a:r>
              <a:rPr lang="en-US" sz="1900" dirty="0" err="1" smtClean="0"/>
              <a:t>இடம்பெற்று</a:t>
            </a:r>
            <a:r>
              <a:rPr lang="ta-IN" sz="1900" dirty="0" smtClean="0"/>
              <a:t>ள்ள தலைவர்களின் பெயர்களை நினைவு</a:t>
            </a:r>
            <a:r>
              <a:rPr lang="en-US" sz="1900" dirty="0" smtClean="0"/>
              <a:t> </a:t>
            </a:r>
            <a:r>
              <a:rPr lang="ta-IN" sz="1900" dirty="0" smtClean="0"/>
              <a:t>கூர்ந்து எழுதுக</a:t>
            </a:r>
            <a:r>
              <a:rPr lang="en-IN" sz="1900" dirty="0" smtClean="0"/>
              <a:t>. </a:t>
            </a:r>
            <a:endParaRPr lang="en-US" sz="1900" dirty="0" smtClean="0"/>
          </a:p>
          <a:p>
            <a:endParaRPr lang="en-US" sz="20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ta-IN" sz="2400" b="1" dirty="0" smtClean="0"/>
              <a:t>மாணவர்களை ஆர்வமாக ஈடுபடுத்த சில பரிந்துரைக்கப்பட்ட செயல்பாடுகள் </a:t>
            </a:r>
            <a:r>
              <a:rPr lang="en-IN" sz="2400" b="1" dirty="0" smtClean="0"/>
              <a:t>: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14282" y="1142984"/>
            <a:ext cx="8715436" cy="5500702"/>
          </a:xfrm>
        </p:spPr>
        <p:txBody>
          <a:bodyPr>
            <a:noAutofit/>
          </a:bodyPr>
          <a:lstStyle/>
          <a:p>
            <a:pPr lvl="0">
              <a:lnSpc>
                <a:spcPct val="160000"/>
              </a:lnSpc>
            </a:pPr>
            <a:r>
              <a:rPr lang="ta-IN" dirty="0" smtClean="0">
                <a:latin typeface="Latha" pitchFamily="34" charset="0"/>
                <a:cs typeface="Latha" pitchFamily="34" charset="0"/>
              </a:rPr>
              <a:t>கல்வெட்டு பொறிப்புகள்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, </a:t>
            </a:r>
            <a:r>
              <a:rPr lang="ta-IN" dirty="0" smtClean="0">
                <a:latin typeface="Latha" pitchFamily="34" charset="0"/>
                <a:cs typeface="Latha" pitchFamily="34" charset="0"/>
              </a:rPr>
              <a:t>செப்பு</a:t>
            </a:r>
            <a:r>
              <a:rPr lang="en-US" dirty="0" err="1" smtClean="0">
                <a:latin typeface="Latha" pitchFamily="34" charset="0"/>
                <a:cs typeface="Latha" pitchFamily="34" charset="0"/>
              </a:rPr>
              <a:t>ப்</a:t>
            </a:r>
            <a:r>
              <a:rPr lang="en-US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ta-IN" dirty="0" smtClean="0">
                <a:latin typeface="Latha" pitchFamily="34" charset="0"/>
                <a:cs typeface="Latha" pitchFamily="34" charset="0"/>
              </a:rPr>
              <a:t>பட்டயப் பொறிப்புகள் சார்ந்த பட</a:t>
            </a:r>
            <a:r>
              <a:rPr lang="en-US" dirty="0" err="1" smtClean="0">
                <a:latin typeface="Latha" pitchFamily="34" charset="0"/>
                <a:cs typeface="Latha" pitchFamily="34" charset="0"/>
              </a:rPr>
              <a:t>ங்</a:t>
            </a:r>
            <a:r>
              <a:rPr lang="ta-IN" dirty="0" smtClean="0">
                <a:latin typeface="Latha" pitchFamily="34" charset="0"/>
                <a:cs typeface="Latha" pitchFamily="34" charset="0"/>
              </a:rPr>
              <a:t>கள்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, </a:t>
            </a:r>
            <a:r>
              <a:rPr lang="ta-IN" dirty="0" smtClean="0">
                <a:latin typeface="Latha" pitchFamily="34" charset="0"/>
                <a:cs typeface="Latha" pitchFamily="34" charset="0"/>
              </a:rPr>
              <a:t>காட்சி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-</a:t>
            </a:r>
            <a:r>
              <a:rPr lang="ta-IN" dirty="0" smtClean="0">
                <a:latin typeface="Latha" pitchFamily="34" charset="0"/>
                <a:cs typeface="Latha" pitchFamily="34" charset="0"/>
              </a:rPr>
              <a:t>கேள்வி உபகரணங்க</a:t>
            </a:r>
            <a:r>
              <a:rPr lang="en-US" dirty="0" err="1" smtClean="0">
                <a:latin typeface="Latha" pitchFamily="34" charset="0"/>
                <a:cs typeface="Latha" pitchFamily="34" charset="0"/>
              </a:rPr>
              <a:t>ளை</a:t>
            </a:r>
            <a:r>
              <a:rPr lang="en-US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ta-IN" dirty="0" smtClean="0">
                <a:latin typeface="Latha" pitchFamily="34" charset="0"/>
                <a:cs typeface="Latha" pitchFamily="34" charset="0"/>
              </a:rPr>
              <a:t>கொண்டு மாணவர்களுக்கு காண்பித்தல்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. </a:t>
            </a:r>
            <a:endParaRPr lang="en-US" dirty="0" smtClean="0">
              <a:latin typeface="Latha" pitchFamily="34" charset="0"/>
              <a:cs typeface="Latha" pitchFamily="34" charset="0"/>
            </a:endParaRPr>
          </a:p>
          <a:p>
            <a:pPr lvl="0" algn="just">
              <a:lnSpc>
                <a:spcPct val="160000"/>
              </a:lnSpc>
            </a:pPr>
            <a:r>
              <a:rPr lang="ta-IN" dirty="0" smtClean="0">
                <a:latin typeface="Latha" pitchFamily="34" charset="0"/>
                <a:cs typeface="Latha" pitchFamily="34" charset="0"/>
              </a:rPr>
              <a:t>மாணவர்களிடம் பழமை வாய்ந்த நினைவுச் சின்னங்கள்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, </a:t>
            </a:r>
            <a:r>
              <a:rPr lang="ta-IN" dirty="0" smtClean="0">
                <a:latin typeface="Latha" pitchFamily="34" charset="0"/>
                <a:cs typeface="Latha" pitchFamily="34" charset="0"/>
              </a:rPr>
              <a:t>அருங்காட்சியகம்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, </a:t>
            </a:r>
            <a:r>
              <a:rPr lang="ta-IN" dirty="0" smtClean="0">
                <a:latin typeface="Latha" pitchFamily="34" charset="0"/>
                <a:cs typeface="Latha" pitchFamily="34" charset="0"/>
              </a:rPr>
              <a:t>கோவில்கள் போன்றவற்றில்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இடம்பெற்றுள்ள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ta-IN" dirty="0" smtClean="0">
                <a:latin typeface="Latha" pitchFamily="34" charset="0"/>
                <a:cs typeface="Latha" pitchFamily="34" charset="0"/>
              </a:rPr>
              <a:t>கல்வெட்டு பொறிப்புகள்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(</a:t>
            </a:r>
            <a:r>
              <a:rPr lang="ta-IN" dirty="0" smtClean="0">
                <a:latin typeface="Latha" pitchFamily="34" charset="0"/>
                <a:cs typeface="Latha" pitchFamily="34" charset="0"/>
              </a:rPr>
              <a:t>எழுத்துக்களை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) </a:t>
            </a:r>
            <a:r>
              <a:rPr lang="ta-IN" dirty="0" smtClean="0">
                <a:latin typeface="Latha" pitchFamily="34" charset="0"/>
                <a:cs typeface="Latha" pitchFamily="34" charset="0"/>
              </a:rPr>
              <a:t>பற்றி </a:t>
            </a:r>
            <a:r>
              <a:rPr lang="en-US" dirty="0" err="1" smtClean="0">
                <a:latin typeface="Latha" pitchFamily="34" charset="0"/>
                <a:cs typeface="Latha" pitchFamily="34" charset="0"/>
              </a:rPr>
              <a:t>கலந்துரையாட</a:t>
            </a:r>
            <a:r>
              <a:rPr lang="ta-IN" dirty="0" smtClean="0">
                <a:latin typeface="Latha" pitchFamily="34" charset="0"/>
                <a:cs typeface="Latha" pitchFamily="34" charset="0"/>
              </a:rPr>
              <a:t>ல்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. </a:t>
            </a:r>
            <a:endParaRPr lang="en-US" dirty="0" smtClean="0">
              <a:latin typeface="Latha" pitchFamily="34" charset="0"/>
              <a:cs typeface="Latha" pitchFamily="34" charset="0"/>
            </a:endParaRPr>
          </a:p>
          <a:p>
            <a:pPr lvl="0">
              <a:lnSpc>
                <a:spcPct val="160000"/>
              </a:lnSpc>
            </a:pPr>
            <a:r>
              <a:rPr lang="ta-IN" dirty="0" smtClean="0">
                <a:latin typeface="Latha" pitchFamily="34" charset="0"/>
                <a:cs typeface="Latha" pitchFamily="34" charset="0"/>
              </a:rPr>
              <a:t>அருகாமையில் ஏதேனும் கல்வெட்டு பொறிப்புகள் இருப்பின் அவற்றில் இடம் பெற்றுள்ள செய்திகளை எழுதிச் செய்தல்</a:t>
            </a:r>
            <a:endParaRPr lang="en-US" dirty="0" smtClean="0">
              <a:latin typeface="Latha" pitchFamily="34" charset="0"/>
              <a:cs typeface="Latha" pitchFamily="34" charset="0"/>
            </a:endParaRPr>
          </a:p>
          <a:p>
            <a:pPr lvl="0">
              <a:lnSpc>
                <a:spcPct val="160000"/>
              </a:lnSpc>
            </a:pPr>
            <a:r>
              <a:rPr lang="ta-IN" dirty="0" smtClean="0">
                <a:latin typeface="Latha" pitchFamily="34" charset="0"/>
                <a:cs typeface="Latha" pitchFamily="34" charset="0"/>
              </a:rPr>
              <a:t>பல்வேறுபட்ட கால</a:t>
            </a:r>
            <a:r>
              <a:rPr lang="en-US" dirty="0" err="1" smtClean="0">
                <a:latin typeface="Latha" pitchFamily="34" charset="0"/>
                <a:cs typeface="Latha" pitchFamily="34" charset="0"/>
              </a:rPr>
              <a:t>ங்களைச்</a:t>
            </a:r>
            <a:r>
              <a:rPr lang="en-US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US" dirty="0" err="1" smtClean="0">
                <a:latin typeface="Latha" pitchFamily="34" charset="0"/>
                <a:cs typeface="Latha" pitchFamily="34" charset="0"/>
              </a:rPr>
              <a:t>சார்ந்த</a:t>
            </a:r>
            <a:r>
              <a:rPr lang="en-US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ta-IN" dirty="0" smtClean="0">
                <a:latin typeface="Latha" pitchFamily="34" charset="0"/>
                <a:cs typeface="Latha" pitchFamily="34" charset="0"/>
              </a:rPr>
              <a:t>கல்வெட்டு பொறிப்புகளைச் சேகரித்து கால வரிசைப்படுத்த ஊக்கப்படுத்துதல் </a:t>
            </a:r>
            <a:endParaRPr lang="en-US" dirty="0" smtClean="0">
              <a:latin typeface="Latha" pitchFamily="34" charset="0"/>
              <a:cs typeface="Latha" pitchFamily="34" charset="0"/>
            </a:endParaRPr>
          </a:p>
          <a:p>
            <a:pPr lvl="0">
              <a:lnSpc>
                <a:spcPct val="160000"/>
              </a:lnSpc>
            </a:pPr>
            <a:r>
              <a:rPr lang="ta-IN" dirty="0" smtClean="0">
                <a:latin typeface="Latha" pitchFamily="34" charset="0"/>
                <a:cs typeface="Latha" pitchFamily="34" charset="0"/>
              </a:rPr>
              <a:t>சமகாலத்தில் கல்வெட்டு ஆதாரங்கள் கண்டறிய வாய்ப்பளித்தல்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. </a:t>
            </a:r>
            <a:endParaRPr lang="en-US" dirty="0" smtClean="0">
              <a:latin typeface="Latha" pitchFamily="34" charset="0"/>
              <a:cs typeface="Latha" pitchFamily="34" charset="0"/>
            </a:endParaRPr>
          </a:p>
          <a:p>
            <a:pPr>
              <a:lnSpc>
                <a:spcPct val="160000"/>
              </a:lnSpc>
            </a:pPr>
            <a:endParaRPr lang="en-US" dirty="0">
              <a:latin typeface="Latha" pitchFamily="34" charset="0"/>
              <a:cs typeface="Latha" pitchFamily="34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5034" y="274147"/>
            <a:ext cx="7083746" cy="664855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>3. </a:t>
            </a:r>
            <a:r>
              <a:rPr lang="ta-IN" sz="2400" dirty="0" smtClean="0"/>
              <a:t>குடிமையியல் மற்றும் பொருளாதாரம்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939002"/>
            <a:ext cx="8572560" cy="5566258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IN" sz="2000" b="1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தற்போது</a:t>
            </a:r>
            <a:r>
              <a:rPr lang="en-IN" sz="2000" b="1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ta-IN" sz="2000" b="1" dirty="0" smtClean="0">
                <a:latin typeface="Latha" panose="020B0604020202020204" pitchFamily="34" charset="0"/>
                <a:cs typeface="Latha" panose="020B0604020202020204" pitchFamily="34" charset="0"/>
              </a:rPr>
              <a:t>செயல்பட்டுக் கொண்டிருக்கும் அரசு நிறுவனங்களைப் </a:t>
            </a:r>
            <a:r>
              <a:rPr lang="en-IN" sz="2000" b="1" dirty="0" smtClean="0">
                <a:latin typeface="Latha" panose="020B0604020202020204" pitchFamily="34" charset="0"/>
                <a:cs typeface="Latha" panose="020B0604020202020204" pitchFamily="34" charset="0"/>
              </a:rPr>
              <a:t> (</a:t>
            </a:r>
            <a:r>
              <a:rPr lang="en-IN" sz="2000" b="1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எ.கா</a:t>
            </a:r>
            <a:r>
              <a:rPr lang="en-US" sz="2000" b="1" dirty="0" smtClean="0">
                <a:latin typeface="Latha" panose="020B0604020202020204" pitchFamily="34" charset="0"/>
                <a:cs typeface="Latha" panose="020B0604020202020204" pitchFamily="34" charset="0"/>
              </a:rPr>
              <a:t>. </a:t>
            </a:r>
            <a:r>
              <a:rPr lang="en-IN" sz="2000" b="1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உள்ளாட்சி</a:t>
            </a:r>
            <a:r>
              <a:rPr lang="en-IN" sz="2000" b="1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2000" b="1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அமைப்புகள்</a:t>
            </a:r>
            <a:r>
              <a:rPr lang="en-IN" sz="2000" b="1" dirty="0" smtClean="0">
                <a:latin typeface="Latha" panose="020B0604020202020204" pitchFamily="34" charset="0"/>
                <a:cs typeface="Latha" panose="020B0604020202020204" pitchFamily="34" charset="0"/>
              </a:rPr>
              <a:t>) </a:t>
            </a:r>
            <a:r>
              <a:rPr lang="ta-IN" sz="2000" b="1" dirty="0" smtClean="0">
                <a:latin typeface="Latha" panose="020B0604020202020204" pitchFamily="34" charset="0"/>
                <a:cs typeface="Latha" panose="020B0604020202020204" pitchFamily="34" charset="0"/>
              </a:rPr>
              <a:t>பற்றியதே இதன் முதன்மைப் பகுதி ஆகும்</a:t>
            </a:r>
            <a:r>
              <a:rPr lang="en-IN" sz="2000" b="1" dirty="0" smtClean="0">
                <a:latin typeface="Latha" panose="020B0604020202020204" pitchFamily="34" charset="0"/>
                <a:cs typeface="Latha" panose="020B0604020202020204" pitchFamily="34" charset="0"/>
              </a:rPr>
              <a:t>. </a:t>
            </a:r>
          </a:p>
          <a:p>
            <a:pPr algn="just">
              <a:lnSpc>
                <a:spcPct val="150000"/>
              </a:lnSpc>
            </a:pPr>
            <a:r>
              <a:rPr lang="ta-IN" sz="2000" b="1" dirty="0" smtClean="0">
                <a:latin typeface="Latha" panose="020B0604020202020204" pitchFamily="34" charset="0"/>
                <a:cs typeface="Latha" panose="020B0604020202020204" pitchFamily="34" charset="0"/>
              </a:rPr>
              <a:t>இதில் பொது மக்களுக்குரிய </a:t>
            </a:r>
            <a:r>
              <a:rPr lang="en-IN" sz="2000" b="1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அடிப்படை</a:t>
            </a:r>
            <a:r>
              <a:rPr lang="en-IN" sz="2000" b="1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ta-IN" sz="2000" b="1" dirty="0" smtClean="0">
                <a:latin typeface="Latha" panose="020B0604020202020204" pitchFamily="34" charset="0"/>
                <a:cs typeface="Latha" panose="020B0604020202020204" pitchFamily="34" charset="0"/>
              </a:rPr>
              <a:t>வசதிகளான </a:t>
            </a:r>
            <a:r>
              <a:rPr lang="en-IN" sz="2000" b="1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குடி</a:t>
            </a:r>
            <a:r>
              <a:rPr lang="ta-IN" sz="2000" b="1" dirty="0" smtClean="0">
                <a:latin typeface="Latha" panose="020B0604020202020204" pitchFamily="34" charset="0"/>
                <a:cs typeface="Latha" panose="020B0604020202020204" pitchFamily="34" charset="0"/>
              </a:rPr>
              <a:t>நீர்</a:t>
            </a:r>
            <a:r>
              <a:rPr lang="en-IN" sz="2000" b="1" dirty="0" smtClean="0">
                <a:latin typeface="Latha" panose="020B0604020202020204" pitchFamily="34" charset="0"/>
                <a:cs typeface="Latha" panose="020B0604020202020204" pitchFamily="34" charset="0"/>
              </a:rPr>
              <a:t>, </a:t>
            </a:r>
            <a:r>
              <a:rPr lang="ta-IN" sz="2000" b="1" dirty="0" smtClean="0">
                <a:latin typeface="Latha" panose="020B0604020202020204" pitchFamily="34" charset="0"/>
                <a:cs typeface="Latha" panose="020B0604020202020204" pitchFamily="34" charset="0"/>
              </a:rPr>
              <a:t>சுகாதாரம், சாலை </a:t>
            </a:r>
            <a:r>
              <a:rPr lang="en-US" sz="2000" b="1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வசதி</a:t>
            </a:r>
            <a:r>
              <a:rPr lang="en-IN" sz="2000" b="1" dirty="0" smtClean="0">
                <a:latin typeface="Latha" panose="020B0604020202020204" pitchFamily="34" charset="0"/>
                <a:cs typeface="Latha" panose="020B0604020202020204" pitchFamily="34" charset="0"/>
              </a:rPr>
              <a:t>, </a:t>
            </a:r>
            <a:r>
              <a:rPr lang="ta-IN" sz="2000" b="1" dirty="0" smtClean="0">
                <a:latin typeface="Latha" panose="020B0604020202020204" pitchFamily="34" charset="0"/>
                <a:cs typeface="Latha" panose="020B0604020202020204" pitchFamily="34" charset="0"/>
              </a:rPr>
              <a:t>மின்சாரம் போன்றவற்றை </a:t>
            </a:r>
            <a:r>
              <a:rPr lang="en-US" sz="2000" b="1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வழங்குதலில்</a:t>
            </a:r>
            <a:r>
              <a:rPr lang="en-US" sz="2000" b="1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US" sz="2000" b="1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அரசின்</a:t>
            </a:r>
            <a:r>
              <a:rPr lang="en-US" sz="2000" b="1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ta-IN" sz="2000" b="1" dirty="0" smtClean="0">
                <a:latin typeface="Latha" panose="020B0604020202020204" pitchFamily="34" charset="0"/>
                <a:cs typeface="Latha" panose="020B0604020202020204" pitchFamily="34" charset="0"/>
              </a:rPr>
              <a:t>பங்கினை அடையாளம் காட்டுகிறது</a:t>
            </a:r>
            <a:r>
              <a:rPr lang="en-IN" sz="2000" b="1" dirty="0" smtClean="0">
                <a:latin typeface="Latha" panose="020B0604020202020204" pitchFamily="34" charset="0"/>
                <a:cs typeface="Latha" panose="020B0604020202020204" pitchFamily="34" charset="0"/>
              </a:rPr>
              <a:t>. </a:t>
            </a:r>
            <a:endParaRPr lang="en-US" sz="2000" b="1" dirty="0" smtClean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IN" sz="2000" b="1" dirty="0" smtClean="0">
                <a:latin typeface="Latha" panose="020B0604020202020204" pitchFamily="34" charset="0"/>
                <a:cs typeface="Latha" panose="020B0604020202020204" pitchFamily="34" charset="0"/>
              </a:rPr>
              <a:t>	</a:t>
            </a:r>
            <a:r>
              <a:rPr lang="ta-IN" sz="2000" b="1" dirty="0" smtClean="0">
                <a:latin typeface="Latha" panose="020B0604020202020204" pitchFamily="34" charset="0"/>
                <a:cs typeface="Latha" panose="020B0604020202020204" pitchFamily="34" charset="0"/>
              </a:rPr>
              <a:t>அரசியல், பொருளாதாரம் மற்றும் சமூகக் காரணிகளுக்கிடையே நிலவும் தொடர்பு சமுதாயத்திலுள்ள பல்வேறுப்பட்ட மக்களிடம் எவ்வாறு தாக்கத்தை </a:t>
            </a:r>
            <a:r>
              <a:rPr lang="en-US" sz="2000" b="1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எற்படுத்</a:t>
            </a:r>
            <a:r>
              <a:rPr lang="ta-IN" sz="2000" b="1" dirty="0" smtClean="0">
                <a:latin typeface="Latha" panose="020B0604020202020204" pitchFamily="34" charset="0"/>
                <a:cs typeface="Latha" panose="020B0604020202020204" pitchFamily="34" charset="0"/>
              </a:rPr>
              <a:t>துகிறது என்பதை அறிந்து கொள்ள கற்போர் ஆயுத்தப்படுத்தபடுகிறார்கள்</a:t>
            </a:r>
            <a:r>
              <a:rPr lang="en-IN" sz="2000" b="1" dirty="0" smtClean="0">
                <a:latin typeface="Latha" panose="020B0604020202020204" pitchFamily="34" charset="0"/>
                <a:cs typeface="Latha" panose="020B0604020202020204" pitchFamily="34" charset="0"/>
              </a:rPr>
              <a:t>.</a:t>
            </a:r>
            <a:endParaRPr lang="en-US" sz="2000" b="1" dirty="0">
              <a:latin typeface="Latha" panose="020B0604020202020204" pitchFamily="34" charset="0"/>
              <a:cs typeface="Latha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FE428-495E-4AB9-A8F7-F7824779A52B}" type="datetime1">
              <a:rPr lang="en-US" smtClean="0"/>
              <a:pPr/>
              <a:t>10/4/2019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64FD-60A3-40FC-B199-6F0B6745C998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606" y="329900"/>
            <a:ext cx="7543799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400" dirty="0" err="1">
                <a:latin typeface="Latha" panose="020B0604020202020204" pitchFamily="34" charset="0"/>
                <a:cs typeface="Latha" panose="020B0604020202020204" pitchFamily="34" charset="0"/>
              </a:rPr>
              <a:t>கருத்து</a:t>
            </a:r>
            <a:r>
              <a:rPr lang="en-US" sz="2400" dirty="0">
                <a:latin typeface="Latha" panose="020B0604020202020204" pitchFamily="34" charset="0"/>
                <a:cs typeface="Latha" panose="020B0604020202020204" pitchFamily="34" charset="0"/>
              </a:rPr>
              <a:t> 3 </a:t>
            </a:r>
            <a:r>
              <a:rPr lang="en-US" sz="2400" dirty="0" smtClean="0">
                <a:latin typeface="Latha" panose="020B0604020202020204" pitchFamily="34" charset="0"/>
                <a:cs typeface="Latha" panose="020B0604020202020204" pitchFamily="34" charset="0"/>
              </a:rPr>
              <a:t>– </a:t>
            </a:r>
            <a:r>
              <a:rPr lang="ta-IN" sz="2400" dirty="0" smtClean="0">
                <a:latin typeface="Latha" panose="020B0604020202020204" pitchFamily="34" charset="0"/>
                <a:cs typeface="Latha" panose="020B0604020202020204" pitchFamily="34" charset="0"/>
              </a:rPr>
              <a:t>வாழ்வாதாரம்</a:t>
            </a:r>
            <a:r>
              <a:rPr lang="en-US" sz="2400" dirty="0" smtClean="0">
                <a:latin typeface="Latha" panose="020B0604020202020204" pitchFamily="34" charset="0"/>
                <a:cs typeface="Latha" panose="020B0604020202020204" pitchFamily="34" charset="0"/>
              </a:rPr>
              <a:t/>
            </a:r>
            <a:br>
              <a:rPr lang="en-US" sz="2400" dirty="0" smtClean="0">
                <a:latin typeface="Latha" panose="020B0604020202020204" pitchFamily="34" charset="0"/>
                <a:cs typeface="Latha" panose="020B0604020202020204" pitchFamily="34" charset="0"/>
              </a:rPr>
            </a:br>
            <a:r>
              <a:rPr lang="en-US" sz="2400" dirty="0" smtClean="0">
                <a:latin typeface="Latha" panose="020B0604020202020204" pitchFamily="34" charset="0"/>
                <a:cs typeface="Latha" panose="020B0604020202020204" pitchFamily="34" charset="0"/>
              </a:rPr>
              <a:t/>
            </a:r>
            <a:br>
              <a:rPr lang="en-US" sz="2400" dirty="0" smtClean="0">
                <a:latin typeface="Latha" panose="020B0604020202020204" pitchFamily="34" charset="0"/>
                <a:cs typeface="Latha" panose="020B0604020202020204" pitchFamily="34" charset="0"/>
              </a:rPr>
            </a:br>
            <a:r>
              <a:rPr lang="ta-IN" sz="2400" dirty="0"/>
              <a:t>கற்றல் நோக்கங்கள்</a:t>
            </a:r>
            <a:r>
              <a:rPr lang="en-IN" sz="2400" dirty="0"/>
              <a:t> </a:t>
            </a:r>
            <a:r>
              <a:rPr lang="en-US" sz="2400" dirty="0">
                <a:latin typeface="Latha" panose="020B0604020202020204" pitchFamily="34" charset="0"/>
                <a:cs typeface="Latha" panose="020B0604020202020204" pitchFamily="34" charset="0"/>
              </a:rPr>
              <a:t/>
            </a:r>
            <a:br>
              <a:rPr lang="en-US" sz="2400" dirty="0">
                <a:latin typeface="Latha" panose="020B0604020202020204" pitchFamily="34" charset="0"/>
                <a:cs typeface="Latha" panose="020B0604020202020204" pitchFamily="34" charset="0"/>
              </a:rPr>
            </a:br>
            <a:endParaRPr lang="en-IN" sz="2400" dirty="0">
              <a:latin typeface="Latha" panose="020B0604020202020204" pitchFamily="34" charset="0"/>
              <a:cs typeface="Latha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458199" cy="3777622"/>
          </a:xfrm>
        </p:spPr>
        <p:txBody>
          <a:bodyPr>
            <a:normAutofit fontScale="92500"/>
          </a:bodyPr>
          <a:lstStyle/>
          <a:p>
            <a:pPr marL="457200" lvl="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ta-IN" b="1" dirty="0">
                <a:latin typeface="Latha" panose="020B0604020202020204" pitchFamily="34" charset="0"/>
                <a:cs typeface="Latha" panose="020B0604020202020204" pitchFamily="34" charset="0"/>
              </a:rPr>
              <a:t>நகர் மற்றும் கிராமபுறங்களில் வ</a:t>
            </a:r>
            <a:r>
              <a:rPr lang="en-US" b="1" dirty="0" err="1">
                <a:latin typeface="Latha" panose="020B0604020202020204" pitchFamily="34" charset="0"/>
                <a:cs typeface="Latha" panose="020B0604020202020204" pitchFamily="34" charset="0"/>
              </a:rPr>
              <a:t>சி</a:t>
            </a:r>
            <a:r>
              <a:rPr lang="ta-IN" b="1" dirty="0">
                <a:latin typeface="Latha" panose="020B0604020202020204" pitchFamily="34" charset="0"/>
                <a:cs typeface="Latha" panose="020B0604020202020204" pitchFamily="34" charset="0"/>
              </a:rPr>
              <a:t>க்கும் மக்கள் வெவ்வேறான வழிகளில் தங்களது </a:t>
            </a:r>
            <a:r>
              <a:rPr lang="en-US" b="1" dirty="0" err="1">
                <a:latin typeface="Latha" panose="020B0604020202020204" pitchFamily="34" charset="0"/>
                <a:cs typeface="Latha" panose="020B0604020202020204" pitchFamily="34" charset="0"/>
              </a:rPr>
              <a:t>வருமானத்தை</a:t>
            </a:r>
            <a:r>
              <a:rPr lang="en-US" b="1" dirty="0">
                <a:latin typeface="Latha" panose="020B0604020202020204" pitchFamily="34" charset="0"/>
                <a:cs typeface="Latha" panose="020B0604020202020204" pitchFamily="34" charset="0"/>
              </a:rPr>
              <a:t>  </a:t>
            </a:r>
            <a:r>
              <a:rPr lang="ta-IN" b="1" dirty="0">
                <a:latin typeface="Latha" panose="020B0604020202020204" pitchFamily="34" charset="0"/>
                <a:cs typeface="Latha" panose="020B0604020202020204" pitchFamily="34" charset="0"/>
              </a:rPr>
              <a:t>ஈட்டுகிறார்கள் என்பதனை அடையாளம் </a:t>
            </a:r>
            <a:r>
              <a:rPr lang="en-US" b="1" dirty="0" err="1">
                <a:latin typeface="Latha" panose="020B0604020202020204" pitchFamily="34" charset="0"/>
                <a:cs typeface="Latha" panose="020B0604020202020204" pitchFamily="34" charset="0"/>
              </a:rPr>
              <a:t>காணுதல்</a:t>
            </a:r>
            <a:r>
              <a:rPr lang="en-IN" b="1" dirty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endParaRPr lang="en-US" b="1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marL="457200" lvl="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IN" b="1" dirty="0" err="1">
                <a:latin typeface="Latha" panose="020B0604020202020204" pitchFamily="34" charset="0"/>
                <a:cs typeface="Latha" panose="020B0604020202020204" pitchFamily="34" charset="0"/>
              </a:rPr>
              <a:t>எல்லா</a:t>
            </a:r>
            <a:r>
              <a:rPr lang="en-IN" b="1" dirty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b="1" dirty="0" err="1">
                <a:latin typeface="Latha" panose="020B0604020202020204" pitchFamily="34" charset="0"/>
                <a:cs typeface="Latha" panose="020B0604020202020204" pitchFamily="34" charset="0"/>
              </a:rPr>
              <a:t>மக்களுக்கும்</a:t>
            </a:r>
            <a:r>
              <a:rPr lang="en-IN" b="1" dirty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b="1" dirty="0" err="1">
                <a:latin typeface="Latha" panose="020B0604020202020204" pitchFamily="34" charset="0"/>
                <a:cs typeface="Latha" panose="020B0604020202020204" pitchFamily="34" charset="0"/>
              </a:rPr>
              <a:t>ஒரே</a:t>
            </a:r>
            <a:r>
              <a:rPr lang="en-IN" b="1" dirty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b="1" dirty="0" err="1">
                <a:latin typeface="Latha" panose="020B0604020202020204" pitchFamily="34" charset="0"/>
                <a:cs typeface="Latha" panose="020B0604020202020204" pitchFamily="34" charset="0"/>
              </a:rPr>
              <a:t>மாதிரியான</a:t>
            </a:r>
            <a:r>
              <a:rPr lang="en-IN" b="1" dirty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b="1" dirty="0" err="1">
                <a:latin typeface="Latha" panose="020B0604020202020204" pitchFamily="34" charset="0"/>
                <a:cs typeface="Latha" panose="020B0604020202020204" pitchFamily="34" charset="0"/>
              </a:rPr>
              <a:t>சமவாய்ப்புகள்</a:t>
            </a:r>
            <a:r>
              <a:rPr lang="en-IN" b="1" dirty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b="1" dirty="0" err="1">
                <a:latin typeface="Latha" panose="020B0604020202020204" pitchFamily="34" charset="0"/>
                <a:cs typeface="Latha" panose="020B0604020202020204" pitchFamily="34" charset="0"/>
              </a:rPr>
              <a:t>மற்றும்</a:t>
            </a:r>
            <a:r>
              <a:rPr lang="en-IN" b="1" dirty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b="1" dirty="0" err="1">
                <a:latin typeface="Latha" panose="020B0604020202020204" pitchFamily="34" charset="0"/>
                <a:cs typeface="Latha" panose="020B0604020202020204" pitchFamily="34" charset="0"/>
              </a:rPr>
              <a:t>வருமானம்</a:t>
            </a:r>
            <a:r>
              <a:rPr lang="en-IN" b="1" dirty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b="1" dirty="0" err="1">
                <a:latin typeface="Latha" panose="020B0604020202020204" pitchFamily="34" charset="0"/>
                <a:cs typeface="Latha" panose="020B0604020202020204" pitchFamily="34" charset="0"/>
              </a:rPr>
              <a:t>கிடைக்கிறதா</a:t>
            </a:r>
            <a:r>
              <a:rPr lang="en-IN" b="1" dirty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ta-IN" b="1" dirty="0">
                <a:latin typeface="Latha" panose="020B0604020202020204" pitchFamily="34" charset="0"/>
                <a:cs typeface="Latha" panose="020B0604020202020204" pitchFamily="34" charset="0"/>
              </a:rPr>
              <a:t>என்பதை அறியச் செய்தல்</a:t>
            </a:r>
            <a:r>
              <a:rPr lang="en-IN" b="1" dirty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endParaRPr lang="en-US" b="1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marL="457200" lvl="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ta-IN" b="1" dirty="0">
                <a:latin typeface="Latha" panose="020B0604020202020204" pitchFamily="34" charset="0"/>
                <a:cs typeface="Latha" panose="020B0604020202020204" pitchFamily="34" charset="0"/>
              </a:rPr>
              <a:t>வாழ்க்கை </a:t>
            </a:r>
            <a:r>
              <a:rPr lang="en-IN" b="1" dirty="0" err="1">
                <a:latin typeface="Latha" panose="020B0604020202020204" pitchFamily="34" charset="0"/>
                <a:cs typeface="Latha" panose="020B0604020202020204" pitchFamily="34" charset="0"/>
              </a:rPr>
              <a:t>சூ</a:t>
            </a:r>
            <a:r>
              <a:rPr lang="ta-IN" b="1" dirty="0">
                <a:latin typeface="Latha" panose="020B0604020202020204" pitchFamily="34" charset="0"/>
                <a:cs typeface="Latha" panose="020B0604020202020204" pitchFamily="34" charset="0"/>
              </a:rPr>
              <a:t>ழலில் </a:t>
            </a:r>
            <a:r>
              <a:rPr lang="en-IN" b="1" dirty="0" err="1">
                <a:latin typeface="Latha" panose="020B0604020202020204" pitchFamily="34" charset="0"/>
                <a:cs typeface="Latha" panose="020B0604020202020204" pitchFamily="34" charset="0"/>
              </a:rPr>
              <a:t>காணப்படும்</a:t>
            </a:r>
            <a:r>
              <a:rPr lang="en-IN" b="1" dirty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ta-IN" b="1" dirty="0">
                <a:latin typeface="Latha" panose="020B0604020202020204" pitchFamily="34" charset="0"/>
                <a:cs typeface="Latha" panose="020B0604020202020204" pitchFamily="34" charset="0"/>
              </a:rPr>
              <a:t>ஒற்றுமை வே</a:t>
            </a:r>
            <a:r>
              <a:rPr lang="en-US" b="1" dirty="0" err="1">
                <a:latin typeface="Latha" panose="020B0604020202020204" pitchFamily="34" charset="0"/>
                <a:cs typeface="Latha" panose="020B0604020202020204" pitchFamily="34" charset="0"/>
              </a:rPr>
              <a:t>ற்றுமை</a:t>
            </a:r>
            <a:r>
              <a:rPr lang="ta-IN" b="1" dirty="0">
                <a:latin typeface="Latha" panose="020B0604020202020204" pitchFamily="34" charset="0"/>
                <a:cs typeface="Latha" panose="020B0604020202020204" pitchFamily="34" charset="0"/>
              </a:rPr>
              <a:t>களையும் </a:t>
            </a:r>
            <a:r>
              <a:rPr lang="en-IN" b="1" dirty="0" err="1">
                <a:latin typeface="Latha" panose="020B0604020202020204" pitchFamily="34" charset="0"/>
                <a:cs typeface="Latha" panose="020B0604020202020204" pitchFamily="34" charset="0"/>
              </a:rPr>
              <a:t>மற்றும்</a:t>
            </a:r>
            <a:r>
              <a:rPr lang="en-IN" b="1" dirty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ta-IN" b="1" dirty="0">
                <a:latin typeface="Latha" panose="020B0604020202020204" pitchFamily="34" charset="0"/>
                <a:cs typeface="Latha" panose="020B0604020202020204" pitchFamily="34" charset="0"/>
              </a:rPr>
              <a:t>பல்வேறு </a:t>
            </a:r>
            <a:r>
              <a:rPr lang="en-US" b="1" dirty="0" err="1">
                <a:latin typeface="Latha" panose="020B0604020202020204" pitchFamily="34" charset="0"/>
                <a:cs typeface="Latha" panose="020B0604020202020204" pitchFamily="34" charset="0"/>
              </a:rPr>
              <a:t>இடங்</a:t>
            </a:r>
            <a:r>
              <a:rPr lang="ta-IN" b="1" dirty="0">
                <a:latin typeface="Latha" panose="020B0604020202020204" pitchFamily="34" charset="0"/>
                <a:cs typeface="Latha" panose="020B0604020202020204" pitchFamily="34" charset="0"/>
              </a:rPr>
              <a:t>களில் வசிக்கும் மக்கள் </a:t>
            </a:r>
            <a:r>
              <a:rPr lang="en-IN" b="1" dirty="0" err="1">
                <a:latin typeface="Latha" panose="020B0604020202020204" pitchFamily="34" charset="0"/>
                <a:cs typeface="Latha" panose="020B0604020202020204" pitchFamily="34" charset="0"/>
              </a:rPr>
              <a:t>எதிர்கொள்ளும்</a:t>
            </a:r>
            <a:r>
              <a:rPr lang="en-IN" b="1" dirty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ta-IN" b="1" dirty="0">
                <a:latin typeface="Latha" panose="020B0604020202020204" pitchFamily="34" charset="0"/>
                <a:cs typeface="Latha" panose="020B0604020202020204" pitchFamily="34" charset="0"/>
              </a:rPr>
              <a:t>இடர்ப்பாடுகளையும் விவரித்தல்</a:t>
            </a:r>
            <a:r>
              <a:rPr lang="en-IN" b="1" dirty="0">
                <a:latin typeface="Latha" panose="020B0604020202020204" pitchFamily="34" charset="0"/>
                <a:cs typeface="Latha" panose="020B0604020202020204" pitchFamily="34" charset="0"/>
              </a:rPr>
              <a:t>.</a:t>
            </a:r>
            <a:endParaRPr lang="en-US" b="1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endParaRPr lang="en-US" b="1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marL="0" indent="0" algn="just">
              <a:buNone/>
            </a:pPr>
            <a:endParaRPr lang="en-IN" b="1" dirty="0">
              <a:latin typeface="Latha" panose="020B0604020202020204" pitchFamily="34" charset="0"/>
              <a:cs typeface="Latha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17D79-295D-45C3-8CB1-3F4A7EC74670}" type="datetime1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64FD-60A3-40FC-B199-6F0B6745C998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2401486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5852" y="624110"/>
            <a:ext cx="7572427" cy="1280890"/>
          </a:xfrm>
        </p:spPr>
        <p:txBody>
          <a:bodyPr>
            <a:normAutofit fontScale="90000"/>
          </a:bodyPr>
          <a:lstStyle/>
          <a:p>
            <a:r>
              <a:rPr lang="ta-IN" b="1" dirty="0" smtClean="0"/>
              <a:t>கற்றல் நோக்கங்கள்</a:t>
            </a:r>
            <a:r>
              <a:rPr lang="en-IN" b="1" dirty="0" smtClean="0"/>
              <a:t> </a:t>
            </a:r>
            <a:r>
              <a:rPr lang="en-IN" dirty="0" smtClean="0"/>
              <a:t/>
            </a:r>
            <a:br>
              <a:rPr lang="en-IN" dirty="0" smtClean="0"/>
            </a:br>
            <a:r>
              <a:rPr lang="en-IN" b="1" dirty="0" err="1" smtClean="0"/>
              <a:t>மாணவர்களிடம்</a:t>
            </a:r>
            <a:r>
              <a:rPr lang="en-IN" b="1" dirty="0" smtClean="0"/>
              <a:t> </a:t>
            </a:r>
            <a:r>
              <a:rPr lang="en-IN" b="1" dirty="0" err="1" smtClean="0"/>
              <a:t>எதிர்பார்பவை</a:t>
            </a:r>
            <a:r>
              <a:rPr lang="en-IN" b="1" dirty="0" smtClean="0"/>
              <a:t>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910" y="1785926"/>
            <a:ext cx="8143931" cy="4714908"/>
          </a:xfrm>
        </p:spPr>
        <p:txBody>
          <a:bodyPr>
            <a:normAutofit/>
          </a:bodyPr>
          <a:lstStyle/>
          <a:p>
            <a:endParaRPr lang="en-IN" sz="2000" dirty="0" smtClean="0">
              <a:latin typeface="Latha" pitchFamily="34" charset="0"/>
              <a:cs typeface="Latha" pitchFamily="34" charset="0"/>
            </a:endParaRPr>
          </a:p>
          <a:p>
            <a:pPr lvl="0"/>
            <a:r>
              <a:rPr lang="ta-IN" sz="2000" dirty="0" smtClean="0">
                <a:latin typeface="Latha" pitchFamily="34" charset="0"/>
                <a:cs typeface="Latha" pitchFamily="34" charset="0"/>
              </a:rPr>
              <a:t>நகர் மற்றும் கிராமபுறங்களில் வ</a:t>
            </a:r>
            <a:r>
              <a:rPr lang="en-US" sz="2000" dirty="0" err="1" smtClean="0">
                <a:latin typeface="Latha" pitchFamily="34" charset="0"/>
                <a:cs typeface="Latha" pitchFamily="34" charset="0"/>
              </a:rPr>
              <a:t>சி</a:t>
            </a:r>
            <a:r>
              <a:rPr lang="ta-IN" sz="2000" dirty="0" smtClean="0">
                <a:latin typeface="Latha" pitchFamily="34" charset="0"/>
                <a:cs typeface="Latha" pitchFamily="34" charset="0"/>
              </a:rPr>
              <a:t>க்கும் மக்கள் வெவ்வேறான வழிகளில் தங்களது </a:t>
            </a:r>
            <a:r>
              <a:rPr lang="en-US" sz="2000" dirty="0" err="1" smtClean="0">
                <a:latin typeface="Latha" pitchFamily="34" charset="0"/>
                <a:cs typeface="Latha" pitchFamily="34" charset="0"/>
              </a:rPr>
              <a:t>வருமானத்தை</a:t>
            </a:r>
            <a:r>
              <a:rPr lang="en-US" sz="2000" dirty="0" smtClean="0">
                <a:latin typeface="Latha" pitchFamily="34" charset="0"/>
                <a:cs typeface="Latha" pitchFamily="34" charset="0"/>
              </a:rPr>
              <a:t>  </a:t>
            </a:r>
            <a:r>
              <a:rPr lang="ta-IN" sz="2000" dirty="0" smtClean="0">
                <a:latin typeface="Latha" pitchFamily="34" charset="0"/>
                <a:cs typeface="Latha" pitchFamily="34" charset="0"/>
              </a:rPr>
              <a:t>ஈட்டுகிறார்கள் என்பதனை அடையாளம் </a:t>
            </a:r>
            <a:r>
              <a:rPr lang="en-US" sz="2000" dirty="0" err="1" smtClean="0">
                <a:latin typeface="Latha" pitchFamily="34" charset="0"/>
                <a:cs typeface="Latha" pitchFamily="34" charset="0"/>
              </a:rPr>
              <a:t>காணுதல்</a:t>
            </a:r>
            <a:r>
              <a:rPr lang="en-IN" sz="2000" dirty="0" smtClean="0">
                <a:latin typeface="Latha" pitchFamily="34" charset="0"/>
                <a:cs typeface="Latha" pitchFamily="34" charset="0"/>
              </a:rPr>
              <a:t> </a:t>
            </a:r>
          </a:p>
          <a:p>
            <a:pPr lvl="0"/>
            <a:r>
              <a:rPr lang="en-IN" sz="2000" dirty="0" err="1" smtClean="0">
                <a:latin typeface="Latha" pitchFamily="34" charset="0"/>
                <a:cs typeface="Latha" pitchFamily="34" charset="0"/>
              </a:rPr>
              <a:t>எல்லா</a:t>
            </a:r>
            <a:r>
              <a:rPr lang="en-IN" sz="2000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sz="2000" dirty="0" err="1" smtClean="0">
                <a:latin typeface="Latha" pitchFamily="34" charset="0"/>
                <a:cs typeface="Latha" pitchFamily="34" charset="0"/>
              </a:rPr>
              <a:t>மக்களுக்கும்</a:t>
            </a:r>
            <a:r>
              <a:rPr lang="en-IN" sz="2000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sz="2000" dirty="0" err="1" smtClean="0">
                <a:latin typeface="Latha" pitchFamily="34" charset="0"/>
                <a:cs typeface="Latha" pitchFamily="34" charset="0"/>
              </a:rPr>
              <a:t>ஒரே</a:t>
            </a:r>
            <a:r>
              <a:rPr lang="en-IN" sz="2000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sz="2000" dirty="0" err="1" smtClean="0">
                <a:latin typeface="Latha" pitchFamily="34" charset="0"/>
                <a:cs typeface="Latha" pitchFamily="34" charset="0"/>
              </a:rPr>
              <a:t>மாதிரியான</a:t>
            </a:r>
            <a:r>
              <a:rPr lang="en-IN" sz="2000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sz="2000" dirty="0" err="1" smtClean="0">
                <a:latin typeface="Latha" pitchFamily="34" charset="0"/>
                <a:cs typeface="Latha" pitchFamily="34" charset="0"/>
              </a:rPr>
              <a:t>சம</a:t>
            </a:r>
            <a:r>
              <a:rPr lang="en-IN" sz="2000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sz="2000" dirty="0" err="1" smtClean="0">
                <a:latin typeface="Latha" pitchFamily="34" charset="0"/>
                <a:cs typeface="Latha" pitchFamily="34" charset="0"/>
              </a:rPr>
              <a:t>வாய்ப்புகள்</a:t>
            </a:r>
            <a:r>
              <a:rPr lang="en-IN" sz="2000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sz="2000" dirty="0" err="1" smtClean="0">
                <a:latin typeface="Latha" pitchFamily="34" charset="0"/>
                <a:cs typeface="Latha" pitchFamily="34" charset="0"/>
              </a:rPr>
              <a:t>மற்றும்</a:t>
            </a:r>
            <a:r>
              <a:rPr lang="en-IN" sz="2000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sz="2000" dirty="0" err="1" smtClean="0">
                <a:latin typeface="Latha" pitchFamily="34" charset="0"/>
                <a:cs typeface="Latha" pitchFamily="34" charset="0"/>
              </a:rPr>
              <a:t>வருமானம்</a:t>
            </a:r>
            <a:r>
              <a:rPr lang="en-IN" sz="2000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sz="2000" dirty="0" err="1" smtClean="0">
                <a:latin typeface="Latha" pitchFamily="34" charset="0"/>
                <a:cs typeface="Latha" pitchFamily="34" charset="0"/>
              </a:rPr>
              <a:t>கிடைக்கிறதா</a:t>
            </a:r>
            <a:r>
              <a:rPr lang="en-IN" sz="2000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ta-IN" sz="2000" dirty="0" smtClean="0">
                <a:latin typeface="Latha" pitchFamily="34" charset="0"/>
                <a:cs typeface="Latha" pitchFamily="34" charset="0"/>
              </a:rPr>
              <a:t>என்பதை அறியச் செய்தல்</a:t>
            </a:r>
            <a:r>
              <a:rPr lang="en-IN" sz="2000" dirty="0" smtClean="0">
                <a:latin typeface="Latha" pitchFamily="34" charset="0"/>
                <a:cs typeface="Latha" pitchFamily="34" charset="0"/>
              </a:rPr>
              <a:t> </a:t>
            </a:r>
          </a:p>
          <a:p>
            <a:pPr lvl="0"/>
            <a:r>
              <a:rPr lang="ta-IN" sz="2000" dirty="0" smtClean="0">
                <a:latin typeface="Latha" pitchFamily="34" charset="0"/>
                <a:cs typeface="Latha" pitchFamily="34" charset="0"/>
              </a:rPr>
              <a:t>வாழ்க்கை </a:t>
            </a:r>
            <a:r>
              <a:rPr lang="en-IN" sz="2000" dirty="0" err="1" smtClean="0">
                <a:latin typeface="Latha" pitchFamily="34" charset="0"/>
                <a:cs typeface="Latha" pitchFamily="34" charset="0"/>
              </a:rPr>
              <a:t>சூ</a:t>
            </a:r>
            <a:r>
              <a:rPr lang="ta-IN" sz="2000" dirty="0" smtClean="0">
                <a:latin typeface="Latha" pitchFamily="34" charset="0"/>
                <a:cs typeface="Latha" pitchFamily="34" charset="0"/>
              </a:rPr>
              <a:t>ழலில் </a:t>
            </a:r>
            <a:r>
              <a:rPr lang="en-IN" sz="2000" dirty="0" err="1" smtClean="0">
                <a:latin typeface="Latha" pitchFamily="34" charset="0"/>
                <a:cs typeface="Latha" pitchFamily="34" charset="0"/>
              </a:rPr>
              <a:t>காணப்படும்</a:t>
            </a:r>
            <a:r>
              <a:rPr lang="en-IN" sz="2000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ta-IN" sz="2000" dirty="0" smtClean="0">
                <a:latin typeface="Latha" pitchFamily="34" charset="0"/>
                <a:cs typeface="Latha" pitchFamily="34" charset="0"/>
              </a:rPr>
              <a:t>ஒற்றுமை வேற்றுமை வே</a:t>
            </a:r>
            <a:r>
              <a:rPr lang="en-US" sz="2000" dirty="0" err="1" smtClean="0">
                <a:latin typeface="Latha" pitchFamily="34" charset="0"/>
                <a:cs typeface="Latha" pitchFamily="34" charset="0"/>
              </a:rPr>
              <a:t>ற்றுமை</a:t>
            </a:r>
            <a:r>
              <a:rPr lang="ta-IN" sz="2000" dirty="0" smtClean="0">
                <a:latin typeface="Latha" pitchFamily="34" charset="0"/>
                <a:cs typeface="Latha" pitchFamily="34" charset="0"/>
              </a:rPr>
              <a:t>களையும் </a:t>
            </a:r>
            <a:r>
              <a:rPr lang="en-IN" sz="2000" dirty="0" err="1" smtClean="0">
                <a:latin typeface="Latha" pitchFamily="34" charset="0"/>
                <a:cs typeface="Latha" pitchFamily="34" charset="0"/>
              </a:rPr>
              <a:t>மற்றும்</a:t>
            </a:r>
            <a:r>
              <a:rPr lang="en-IN" sz="2000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ta-IN" sz="2000" dirty="0" smtClean="0">
                <a:latin typeface="Latha" pitchFamily="34" charset="0"/>
                <a:cs typeface="Latha" pitchFamily="34" charset="0"/>
              </a:rPr>
              <a:t>பல்வேறு </a:t>
            </a:r>
            <a:r>
              <a:rPr lang="en-US" sz="2000" dirty="0" err="1" smtClean="0">
                <a:latin typeface="Latha" pitchFamily="34" charset="0"/>
                <a:cs typeface="Latha" pitchFamily="34" charset="0"/>
              </a:rPr>
              <a:t>இடங்</a:t>
            </a:r>
            <a:r>
              <a:rPr lang="ta-IN" sz="2000" dirty="0" smtClean="0">
                <a:latin typeface="Latha" pitchFamily="34" charset="0"/>
                <a:cs typeface="Latha" pitchFamily="34" charset="0"/>
              </a:rPr>
              <a:t>களில் வசிக்கும் மக்கள் </a:t>
            </a:r>
            <a:r>
              <a:rPr lang="en-IN" sz="2000" dirty="0" err="1" smtClean="0">
                <a:latin typeface="Latha" pitchFamily="34" charset="0"/>
                <a:cs typeface="Latha" pitchFamily="34" charset="0"/>
              </a:rPr>
              <a:t>எதிர்கொள்ளும்</a:t>
            </a:r>
            <a:r>
              <a:rPr lang="en-IN" sz="2000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ta-IN" sz="2000" dirty="0" smtClean="0">
                <a:latin typeface="Latha" pitchFamily="34" charset="0"/>
                <a:cs typeface="Latha" pitchFamily="34" charset="0"/>
              </a:rPr>
              <a:t>இடர்பாடுகளையும் விவரித்தல்</a:t>
            </a:r>
            <a:r>
              <a:rPr lang="en-IN" sz="2000" dirty="0" smtClean="0">
                <a:latin typeface="Latha" pitchFamily="34" charset="0"/>
                <a:cs typeface="Latha" pitchFamily="34" charset="0"/>
              </a:rPr>
              <a:t>.</a:t>
            </a:r>
          </a:p>
          <a:p>
            <a:endParaRPr lang="en-IN" sz="2000" dirty="0">
              <a:latin typeface="Latha" pitchFamily="34" charset="0"/>
              <a:cs typeface="Latha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F51-826C-426B-9856-CA298396091D}" type="datetime1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64FD-60A3-40FC-B199-6F0B6745C998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6206" y="329900"/>
            <a:ext cx="7086600" cy="1280890"/>
          </a:xfrm>
        </p:spPr>
        <p:txBody>
          <a:bodyPr>
            <a:normAutofit/>
          </a:bodyPr>
          <a:lstStyle/>
          <a:p>
            <a:pPr algn="ctr"/>
            <a:r>
              <a:rPr lang="ta-IN" sz="2400" b="1" dirty="0">
                <a:latin typeface="Latha" panose="020B0604020202020204" pitchFamily="34" charset="0"/>
                <a:cs typeface="Latha" panose="020B0604020202020204" pitchFamily="34" charset="0"/>
              </a:rPr>
              <a:t>பரிந்துரைக்கப்ப</a:t>
            </a:r>
            <a:r>
              <a:rPr lang="en-US" sz="2400" b="1" dirty="0" err="1">
                <a:latin typeface="Latha" panose="020B0604020202020204" pitchFamily="34" charset="0"/>
                <a:cs typeface="Latha" panose="020B0604020202020204" pitchFamily="34" charset="0"/>
              </a:rPr>
              <a:t>டும்</a:t>
            </a:r>
            <a:r>
              <a:rPr lang="en-US" sz="2400" b="1" dirty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ta-IN" sz="2400" b="1" dirty="0">
                <a:latin typeface="Latha" panose="020B0604020202020204" pitchFamily="34" charset="0"/>
                <a:cs typeface="Latha" panose="020B0604020202020204" pitchFamily="34" charset="0"/>
              </a:rPr>
              <a:t>கற்பித்தல் செயல்முறைகள் </a:t>
            </a:r>
            <a:r>
              <a:rPr lang="en-US" sz="2400" b="1" dirty="0">
                <a:latin typeface="Latha" panose="020B0604020202020204" pitchFamily="34" charset="0"/>
                <a:cs typeface="Latha" panose="020B0604020202020204" pitchFamily="34" charset="0"/>
              </a:rPr>
              <a:t/>
            </a:r>
            <a:br>
              <a:rPr lang="en-US" sz="2400" b="1" dirty="0">
                <a:latin typeface="Latha" panose="020B0604020202020204" pitchFamily="34" charset="0"/>
                <a:cs typeface="Latha" panose="020B0604020202020204" pitchFamily="34" charset="0"/>
              </a:rPr>
            </a:br>
            <a:endParaRPr lang="en-IN" sz="2400" b="1" dirty="0">
              <a:latin typeface="Latha" panose="020B0604020202020204" pitchFamily="34" charset="0"/>
              <a:cs typeface="Latha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228" y="1371600"/>
            <a:ext cx="8327972" cy="513366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IN" dirty="0">
                <a:latin typeface="Latha" panose="020B0604020202020204" pitchFamily="34" charset="0"/>
                <a:cs typeface="Latha" panose="020B0604020202020204" pitchFamily="34" charset="0"/>
              </a:rPr>
              <a:t>	</a:t>
            </a:r>
            <a:r>
              <a:rPr lang="ta-IN" dirty="0">
                <a:latin typeface="Latha" panose="020B0604020202020204" pitchFamily="34" charset="0"/>
                <a:cs typeface="Latha" panose="020B0604020202020204" pitchFamily="34" charset="0"/>
              </a:rPr>
              <a:t>வாழ்வாதாரம் என்ற கருத்தின் மூலம் கற்போர் பலதரப்பட்ட வாழ்வாதாரங்களை</a:t>
            </a:r>
            <a:r>
              <a:rPr lang="en-US" dirty="0">
                <a:latin typeface="Latha" panose="020B0604020202020204" pitchFamily="34" charset="0"/>
                <a:cs typeface="Latha" panose="020B0604020202020204" pitchFamily="34" charset="0"/>
              </a:rPr>
              <a:t>, </a:t>
            </a:r>
            <a:r>
              <a:rPr lang="ta-IN" dirty="0">
                <a:latin typeface="Latha" panose="020B0604020202020204" pitchFamily="34" charset="0"/>
                <a:cs typeface="Latha" panose="020B0604020202020204" pitchFamily="34" charset="0"/>
              </a:rPr>
              <a:t>கிராமம் மற்றும் நகர்புற ஆண்கள் மற்றும் பெண்கள் எவ்வாறு எடுத்துக் கொள்கிறார்கள் என்பதனை அறிந்து கொள்ளவும்</a:t>
            </a:r>
            <a:r>
              <a:rPr lang="en-US" dirty="0">
                <a:latin typeface="Latha" panose="020B0604020202020204" pitchFamily="34" charset="0"/>
                <a:cs typeface="Latha" panose="020B0604020202020204" pitchFamily="34" charset="0"/>
              </a:rPr>
              <a:t>, </a:t>
            </a:r>
            <a:r>
              <a:rPr lang="ta-IN" dirty="0">
                <a:latin typeface="Latha" panose="020B0604020202020204" pitchFamily="34" charset="0"/>
                <a:cs typeface="Latha" panose="020B0604020202020204" pitchFamily="34" charset="0"/>
              </a:rPr>
              <a:t>விளங்கிக் கொள்ளவும் </a:t>
            </a:r>
            <a:r>
              <a:rPr lang="en-US" dirty="0" err="1">
                <a:latin typeface="Latha" panose="020B0604020202020204" pitchFamily="34" charset="0"/>
                <a:cs typeface="Latha" panose="020B0604020202020204" pitchFamily="34" charset="0"/>
              </a:rPr>
              <a:t>எதிர்பார்க்கப்படுகிறார்கள்</a:t>
            </a:r>
            <a:r>
              <a:rPr lang="en-IN" dirty="0">
                <a:latin typeface="Latha" panose="020B0604020202020204" pitchFamily="34" charset="0"/>
                <a:cs typeface="Latha" panose="020B0604020202020204" pitchFamily="34" charset="0"/>
              </a:rPr>
              <a:t>. </a:t>
            </a:r>
            <a:endParaRPr lang="en-US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lvl="1"/>
            <a:r>
              <a:rPr lang="ta-IN" dirty="0">
                <a:latin typeface="Latha" panose="020B0604020202020204" pitchFamily="34" charset="0"/>
                <a:cs typeface="Latha" panose="020B0604020202020204" pitchFamily="34" charset="0"/>
              </a:rPr>
              <a:t>கல</a:t>
            </a:r>
            <a:r>
              <a:rPr lang="en-US" dirty="0" err="1">
                <a:latin typeface="Latha" panose="020B0604020202020204" pitchFamily="34" charset="0"/>
                <a:cs typeface="Latha" panose="020B0604020202020204" pitchFamily="34" charset="0"/>
              </a:rPr>
              <a:t>ந்தா</a:t>
            </a:r>
            <a:r>
              <a:rPr lang="ta-IN" dirty="0">
                <a:latin typeface="Latha" panose="020B0604020202020204" pitchFamily="34" charset="0"/>
                <a:cs typeface="Latha" panose="020B0604020202020204" pitchFamily="34" charset="0"/>
              </a:rPr>
              <a:t>லோசித்</a:t>
            </a:r>
            <a:r>
              <a:rPr lang="en-US" dirty="0" err="1">
                <a:latin typeface="Latha" panose="020B0604020202020204" pitchFamily="34" charset="0"/>
                <a:cs typeface="Latha" panose="020B0604020202020204" pitchFamily="34" charset="0"/>
              </a:rPr>
              <a:t>தல்</a:t>
            </a:r>
            <a:endParaRPr lang="en-US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lvl="1"/>
            <a:r>
              <a:rPr lang="ta-IN" dirty="0">
                <a:latin typeface="Latha" panose="020B0604020202020204" pitchFamily="34" charset="0"/>
                <a:cs typeface="Latha" panose="020B0604020202020204" pitchFamily="34" charset="0"/>
              </a:rPr>
              <a:t>பட்டியிலிட</a:t>
            </a:r>
            <a:r>
              <a:rPr lang="en-US" dirty="0" err="1">
                <a:latin typeface="Latha" panose="020B0604020202020204" pitchFamily="34" charset="0"/>
                <a:cs typeface="Latha" panose="020B0604020202020204" pitchFamily="34" charset="0"/>
              </a:rPr>
              <a:t>ல்</a:t>
            </a:r>
            <a:endParaRPr lang="en-US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lvl="1"/>
            <a:r>
              <a:rPr lang="ta-IN" dirty="0">
                <a:latin typeface="Latha" panose="020B0604020202020204" pitchFamily="34" charset="0"/>
                <a:cs typeface="Latha" panose="020B0604020202020204" pitchFamily="34" charset="0"/>
              </a:rPr>
              <a:t>தனியா</a:t>
            </a:r>
            <a:r>
              <a:rPr lang="en-US" dirty="0" err="1">
                <a:latin typeface="Latha" panose="020B0604020202020204" pitchFamily="34" charset="0"/>
                <a:cs typeface="Latha" panose="020B0604020202020204" pitchFamily="34" charset="0"/>
              </a:rPr>
              <a:t>ள்</a:t>
            </a:r>
            <a:r>
              <a:rPr lang="en-US" dirty="0">
                <a:latin typeface="Latha" panose="020B0604020202020204" pitchFamily="34" charset="0"/>
                <a:cs typeface="Latha" panose="020B0604020202020204" pitchFamily="34" charset="0"/>
              </a:rPr>
              <a:t>  </a:t>
            </a:r>
            <a:r>
              <a:rPr lang="ta-IN" dirty="0">
                <a:latin typeface="Latha" panose="020B0604020202020204" pitchFamily="34" charset="0"/>
                <a:cs typeface="Latha" panose="020B0604020202020204" pitchFamily="34" charset="0"/>
              </a:rPr>
              <a:t>ஆய்வு</a:t>
            </a:r>
            <a:endParaRPr lang="en-US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lvl="1"/>
            <a:r>
              <a:rPr lang="ta-IN" dirty="0">
                <a:latin typeface="Latha" panose="020B0604020202020204" pitchFamily="34" charset="0"/>
                <a:cs typeface="Latha" panose="020B0604020202020204" pitchFamily="34" charset="0"/>
              </a:rPr>
              <a:t>பார்வையிடச் செய்</a:t>
            </a:r>
            <a:r>
              <a:rPr lang="en-US" dirty="0" err="1">
                <a:latin typeface="Latha" panose="020B0604020202020204" pitchFamily="34" charset="0"/>
                <a:cs typeface="Latha" panose="020B0604020202020204" pitchFamily="34" charset="0"/>
              </a:rPr>
              <a:t>தல்</a:t>
            </a:r>
            <a:endParaRPr lang="en-US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lvl="1"/>
            <a:r>
              <a:rPr lang="ta-IN" dirty="0">
                <a:latin typeface="Latha" panose="020B0604020202020204" pitchFamily="34" charset="0"/>
                <a:cs typeface="Latha" panose="020B0604020202020204" pitchFamily="34" charset="0"/>
              </a:rPr>
              <a:t>பங்கேற்</a:t>
            </a:r>
            <a:r>
              <a:rPr lang="en-US" dirty="0" err="1">
                <a:latin typeface="Latha" panose="020B0604020202020204" pitchFamily="34" charset="0"/>
                <a:cs typeface="Latha" panose="020B0604020202020204" pitchFamily="34" charset="0"/>
              </a:rPr>
              <a:t>பு</a:t>
            </a:r>
            <a:r>
              <a:rPr lang="en-US" dirty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ta-IN" dirty="0">
                <a:latin typeface="Latha" panose="020B0604020202020204" pitchFamily="34" charset="0"/>
                <a:cs typeface="Latha" panose="020B0604020202020204" pitchFamily="34" charset="0"/>
              </a:rPr>
              <a:t>அணுகுமுறை </a:t>
            </a:r>
            <a:endParaRPr lang="en-US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lvl="1"/>
            <a:r>
              <a:rPr lang="ta-IN" dirty="0">
                <a:latin typeface="Latha" panose="020B0604020202020204" pitchFamily="34" charset="0"/>
                <a:cs typeface="Latha" panose="020B0604020202020204" pitchFamily="34" charset="0"/>
              </a:rPr>
              <a:t>கணக்கெடுப்பு முறை</a:t>
            </a:r>
            <a:r>
              <a:rPr lang="en-US" dirty="0" smtClean="0">
                <a:latin typeface="Latha" panose="020B0604020202020204" pitchFamily="34" charset="0"/>
                <a:cs typeface="Latha" panose="020B0604020202020204" pitchFamily="34" charset="0"/>
              </a:rPr>
              <a:t>,</a:t>
            </a:r>
          </a:p>
          <a:p>
            <a:pPr lvl="1"/>
            <a:r>
              <a:rPr lang="ta-IN" dirty="0" smtClean="0">
                <a:latin typeface="Latha" panose="020B0604020202020204" pitchFamily="34" charset="0"/>
                <a:cs typeface="Latha" panose="020B0604020202020204" pitchFamily="34" charset="0"/>
              </a:rPr>
              <a:t>பல </a:t>
            </a:r>
            <a:r>
              <a:rPr lang="ta-IN" dirty="0">
                <a:latin typeface="Latha" panose="020B0604020202020204" pitchFamily="34" charset="0"/>
                <a:cs typeface="Latha" panose="020B0604020202020204" pitchFamily="34" charset="0"/>
              </a:rPr>
              <a:t>தொழில்கள் பற்றிய பாத்திரம் </a:t>
            </a:r>
            <a:r>
              <a:rPr lang="en-US" dirty="0">
                <a:latin typeface="Latha" panose="020B0604020202020204" pitchFamily="34" charset="0"/>
                <a:cs typeface="Latha" panose="020B0604020202020204" pitchFamily="34" charset="0"/>
              </a:rPr>
              <a:t>ஏ</a:t>
            </a:r>
            <a:r>
              <a:rPr lang="ta-IN" dirty="0">
                <a:latin typeface="Latha" panose="020B0604020202020204" pitchFamily="34" charset="0"/>
                <a:cs typeface="Latha" panose="020B0604020202020204" pitchFamily="34" charset="0"/>
              </a:rPr>
              <a:t>ற்று நடித்தல்</a:t>
            </a:r>
            <a:endParaRPr lang="en-US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lvl="1"/>
            <a:r>
              <a:rPr lang="ta-IN" dirty="0">
                <a:latin typeface="Latha" panose="020B0604020202020204" pitchFamily="34" charset="0"/>
                <a:cs typeface="Latha" panose="020B0604020202020204" pitchFamily="34" charset="0"/>
              </a:rPr>
              <a:t>கண்காட்சிகள்</a:t>
            </a:r>
            <a:r>
              <a:rPr lang="en-US" dirty="0">
                <a:latin typeface="Latha" panose="020B0604020202020204" pitchFamily="34" charset="0"/>
                <a:cs typeface="Latha" panose="020B0604020202020204" pitchFamily="34" charset="0"/>
              </a:rPr>
              <a:t> , </a:t>
            </a:r>
            <a:r>
              <a:rPr lang="ta-IN" dirty="0">
                <a:latin typeface="Latha" panose="020B0604020202020204" pitchFamily="34" charset="0"/>
                <a:cs typeface="Latha" panose="020B0604020202020204" pitchFamily="34" charset="0"/>
              </a:rPr>
              <a:t>காட்சி படுத்</a:t>
            </a:r>
            <a:r>
              <a:rPr lang="en-US" dirty="0" err="1">
                <a:latin typeface="Latha" panose="020B0604020202020204" pitchFamily="34" charset="0"/>
                <a:cs typeface="Latha" panose="020B0604020202020204" pitchFamily="34" charset="0"/>
              </a:rPr>
              <a:t>துதல்</a:t>
            </a:r>
            <a:endParaRPr lang="en-US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endParaRPr lang="en-IN" dirty="0">
              <a:latin typeface="Latha" panose="020B0604020202020204" pitchFamily="34" charset="0"/>
              <a:cs typeface="Latha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828D9-1A0F-45DE-948F-14A0EE7C4EAD}" type="datetime1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64FD-60A3-40FC-B199-6F0B6745C998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270091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127261" cy="876064"/>
          </a:xfrm>
        </p:spPr>
        <p:txBody>
          <a:bodyPr/>
          <a:lstStyle/>
          <a:p>
            <a:r>
              <a:rPr lang="en-IN" dirty="0" smtClean="0"/>
              <a:t>.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472" y="1785926"/>
            <a:ext cx="8001056" cy="4714908"/>
          </a:xfrm>
        </p:spPr>
        <p:txBody>
          <a:bodyPr>
            <a:normAutofit/>
          </a:bodyPr>
          <a:lstStyle/>
          <a:p>
            <a:pPr lvl="0"/>
            <a:r>
              <a:rPr lang="ta-IN" sz="2000" dirty="0" smtClean="0">
                <a:latin typeface="Latha" pitchFamily="34" charset="0"/>
                <a:cs typeface="Latha" pitchFamily="34" charset="0"/>
              </a:rPr>
              <a:t>ஆசிரியர் பாட</a:t>
            </a:r>
            <a:r>
              <a:rPr lang="en-US" sz="2000" dirty="0" err="1" smtClean="0">
                <a:latin typeface="Latha" pitchFamily="34" charset="0"/>
                <a:cs typeface="Latha" pitchFamily="34" charset="0"/>
              </a:rPr>
              <a:t>ப்</a:t>
            </a:r>
            <a:r>
              <a:rPr lang="ta-IN" sz="2000" dirty="0" smtClean="0">
                <a:latin typeface="Latha" pitchFamily="34" charset="0"/>
                <a:cs typeface="Latha" pitchFamily="34" charset="0"/>
              </a:rPr>
              <a:t>புத்தகத்தில் உள்ள </a:t>
            </a:r>
            <a:r>
              <a:rPr lang="en-IN" sz="2000" dirty="0" err="1" smtClean="0">
                <a:latin typeface="Latha" pitchFamily="34" charset="0"/>
                <a:cs typeface="Latha" pitchFamily="34" charset="0"/>
              </a:rPr>
              <a:t>படங்களுக்கு</a:t>
            </a:r>
            <a:r>
              <a:rPr lang="en-IN" sz="2000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sz="2000" dirty="0" err="1" smtClean="0">
                <a:latin typeface="Latha" pitchFamily="34" charset="0"/>
                <a:cs typeface="Latha" pitchFamily="34" charset="0"/>
              </a:rPr>
              <a:t>துணையாக</a:t>
            </a:r>
            <a:r>
              <a:rPr lang="en-IN" sz="2000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ta-IN" sz="2000" dirty="0" smtClean="0">
                <a:latin typeface="Latha" pitchFamily="34" charset="0"/>
                <a:cs typeface="Latha" pitchFamily="34" charset="0"/>
              </a:rPr>
              <a:t>காட்சி கருவிக</a:t>
            </a:r>
            <a:r>
              <a:rPr lang="en-IN" sz="2000" dirty="0" err="1" smtClean="0">
                <a:latin typeface="Latha" pitchFamily="34" charset="0"/>
                <a:cs typeface="Latha" pitchFamily="34" charset="0"/>
              </a:rPr>
              <a:t>ளின்</a:t>
            </a:r>
            <a:r>
              <a:rPr lang="en-IN" sz="2000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ta-IN" sz="2000" dirty="0" smtClean="0">
                <a:latin typeface="Latha" pitchFamily="34" charset="0"/>
                <a:cs typeface="Latha" pitchFamily="34" charset="0"/>
              </a:rPr>
              <a:t>அச்சு அல்லது கையா</a:t>
            </a:r>
            <a:r>
              <a:rPr lang="en-US" sz="2000" dirty="0" err="1" smtClean="0">
                <a:latin typeface="Latha" pitchFamily="34" charset="0"/>
                <a:cs typeface="Latha" pitchFamily="34" charset="0"/>
              </a:rPr>
              <a:t>ல்</a:t>
            </a:r>
            <a:r>
              <a:rPr lang="en-US" sz="2000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ta-IN" sz="2000" dirty="0" smtClean="0">
                <a:latin typeface="Latha" pitchFamily="34" charset="0"/>
                <a:cs typeface="Latha" pitchFamily="34" charset="0"/>
              </a:rPr>
              <a:t>வரையப்பட்</a:t>
            </a:r>
            <a:r>
              <a:rPr lang="en-US" sz="2000" dirty="0" smtClean="0">
                <a:latin typeface="Latha" pitchFamily="34" charset="0"/>
                <a:cs typeface="Latha" pitchFamily="34" charset="0"/>
              </a:rPr>
              <a:t>ட </a:t>
            </a:r>
            <a:r>
              <a:rPr lang="ta-IN" sz="2000" dirty="0" smtClean="0">
                <a:latin typeface="Latha" pitchFamily="34" charset="0"/>
                <a:cs typeface="Latha" pitchFamily="34" charset="0"/>
              </a:rPr>
              <a:t>காட்சிகளையும்</a:t>
            </a:r>
            <a:r>
              <a:rPr lang="en-US" sz="2000" dirty="0" smtClean="0">
                <a:latin typeface="Latha" pitchFamily="34" charset="0"/>
                <a:cs typeface="Latha" pitchFamily="34" charset="0"/>
              </a:rPr>
              <a:t>, </a:t>
            </a:r>
            <a:r>
              <a:rPr lang="ta-IN" sz="2000" dirty="0" smtClean="0">
                <a:latin typeface="Latha" pitchFamily="34" charset="0"/>
                <a:cs typeface="Latha" pitchFamily="34" charset="0"/>
              </a:rPr>
              <a:t>பிற சேர்க்கையாக பயன்படுத்த முடியும்</a:t>
            </a:r>
            <a:r>
              <a:rPr lang="en-IN" sz="2000" dirty="0" smtClean="0">
                <a:latin typeface="Latha" pitchFamily="34" charset="0"/>
                <a:cs typeface="Latha" pitchFamily="34" charset="0"/>
              </a:rPr>
              <a:t>. </a:t>
            </a:r>
          </a:p>
          <a:p>
            <a:pPr lvl="0" algn="just"/>
            <a:r>
              <a:rPr lang="ta-IN" sz="2000" dirty="0" smtClean="0">
                <a:latin typeface="Latha" pitchFamily="34" charset="0"/>
                <a:cs typeface="Latha" pitchFamily="34" charset="0"/>
              </a:rPr>
              <a:t>கற்போரை வெவ்வேறு தொழில்க</a:t>
            </a:r>
            <a:r>
              <a:rPr lang="en-US" sz="2000" dirty="0" err="1" smtClean="0">
                <a:latin typeface="Latha" pitchFamily="34" charset="0"/>
                <a:cs typeface="Latha" pitchFamily="34" charset="0"/>
              </a:rPr>
              <a:t>ளில்</a:t>
            </a:r>
            <a:r>
              <a:rPr lang="en-US" sz="2000" dirty="0" smtClean="0">
                <a:latin typeface="Latha" pitchFamily="34" charset="0"/>
                <a:cs typeface="Latha" pitchFamily="34" charset="0"/>
              </a:rPr>
              <a:t>  </a:t>
            </a:r>
            <a:r>
              <a:rPr lang="ta-IN" sz="2000" dirty="0" smtClean="0">
                <a:latin typeface="Latha" pitchFamily="34" charset="0"/>
                <a:cs typeface="Latha" pitchFamily="34" charset="0"/>
              </a:rPr>
              <a:t>ஈடுபட்டுள்ள மக்களை படங்களாக வரைவதற்கு ஊக்கப்படுத்தலாம்</a:t>
            </a:r>
            <a:r>
              <a:rPr lang="en-US" sz="2000" dirty="0" smtClean="0">
                <a:latin typeface="Latha" pitchFamily="34" charset="0"/>
                <a:cs typeface="Latha" pitchFamily="34" charset="0"/>
              </a:rPr>
              <a:t>. </a:t>
            </a:r>
            <a:endParaRPr lang="en-IN" sz="2000" dirty="0" smtClean="0">
              <a:latin typeface="Latha" pitchFamily="34" charset="0"/>
              <a:cs typeface="Latha" pitchFamily="34" charset="0"/>
            </a:endParaRPr>
          </a:p>
          <a:p>
            <a:pPr lvl="0"/>
            <a:r>
              <a:rPr lang="ta-IN" sz="2000" dirty="0" smtClean="0">
                <a:latin typeface="Latha" pitchFamily="34" charset="0"/>
                <a:cs typeface="Latha" pitchFamily="34" charset="0"/>
              </a:rPr>
              <a:t>தொகுப்பு வினாக்களை அமைத்து மாணவர்களை சிறிய அளவில் கணக்கெடுக்க செய்ய வழிகாட்டுதல்</a:t>
            </a:r>
            <a:r>
              <a:rPr lang="en-IN" sz="2000" dirty="0" smtClean="0">
                <a:latin typeface="Latha" pitchFamily="34" charset="0"/>
                <a:cs typeface="Latha" pitchFamily="34" charset="0"/>
              </a:rPr>
              <a:t>. </a:t>
            </a:r>
          </a:p>
          <a:p>
            <a:endParaRPr lang="en-IN" sz="2000" dirty="0">
              <a:latin typeface="Latha" pitchFamily="34" charset="0"/>
              <a:cs typeface="Latha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F51-826C-426B-9856-CA298396091D}" type="datetime1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64FD-60A3-40FC-B199-6F0B6745C998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F0070-13F7-42A9-850A-91C6B715961E}" type="datetime1">
              <a:rPr lang="en-US" smtClean="0">
                <a:latin typeface="Latha" panose="020B0604020202020204" pitchFamily="34" charset="0"/>
                <a:cs typeface="Latha" panose="020B0604020202020204" pitchFamily="34" charset="0"/>
              </a:rPr>
              <a:pPr/>
              <a:t>10/4/2019</a:t>
            </a:fld>
            <a:endParaRPr lang="en-US">
              <a:latin typeface="Latha" panose="020B0604020202020204" pitchFamily="34" charset="0"/>
              <a:cs typeface="Latha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64FD-60A3-40FC-B199-6F0B6745C998}" type="slidenum">
              <a:rPr lang="en-US" smtClean="0">
                <a:latin typeface="Latha" panose="020B0604020202020204" pitchFamily="34" charset="0"/>
                <a:cs typeface="Latha" panose="020B0604020202020204" pitchFamily="34" charset="0"/>
              </a:rPr>
              <a:pPr/>
              <a:t>4</a:t>
            </a:fld>
            <a:endParaRPr lang="en-US">
              <a:latin typeface="Latha" panose="020B0604020202020204" pitchFamily="34" charset="0"/>
              <a:cs typeface="Latha" panose="020B0604020202020204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xmlns="" val="465059469"/>
              </p:ext>
            </p:extLst>
          </p:nvPr>
        </p:nvGraphicFramePr>
        <p:xfrm>
          <a:off x="406400" y="431800"/>
          <a:ext cx="8431372" cy="6172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5871"/>
                <a:gridCol w="3102109"/>
                <a:gridCol w="4613392"/>
              </a:tblGrid>
              <a:tr h="10394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b="1" dirty="0">
                          <a:latin typeface="Latha" panose="020B0604020202020204" pitchFamily="34" charset="0"/>
                          <a:ea typeface="Times New Roman"/>
                          <a:cs typeface="Latha" panose="020B0604020202020204" pitchFamily="34" charset="0"/>
                        </a:rPr>
                        <a:t>வ </a:t>
                      </a:r>
                      <a:r>
                        <a:rPr lang="en-IN" sz="1800" b="1" dirty="0" err="1">
                          <a:latin typeface="Latha" panose="020B0604020202020204" pitchFamily="34" charset="0"/>
                          <a:ea typeface="Times New Roman"/>
                          <a:cs typeface="Latha" panose="020B0604020202020204" pitchFamily="34" charset="0"/>
                        </a:rPr>
                        <a:t>எண்</a:t>
                      </a:r>
                      <a:endParaRPr lang="en-US" sz="1800" dirty="0">
                        <a:latin typeface="Latha" panose="020B0604020202020204" pitchFamily="34" charset="0"/>
                        <a:ea typeface="Times New Roman"/>
                        <a:cs typeface="Latha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a-IN" sz="1800" b="1" dirty="0">
                          <a:latin typeface="Latha" panose="020B0604020202020204" pitchFamily="34" charset="0"/>
                          <a:ea typeface="Times New Roman"/>
                          <a:cs typeface="Latha" panose="020B0604020202020204" pitchFamily="34" charset="0"/>
                        </a:rPr>
                        <a:t>இவற்றிலிருந்து</a:t>
                      </a:r>
                      <a:endParaRPr lang="en-US" sz="1800" dirty="0">
                        <a:latin typeface="Latha" panose="020B0604020202020204" pitchFamily="34" charset="0"/>
                        <a:ea typeface="Times New Roman"/>
                        <a:cs typeface="Latha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a-IN" sz="1800" b="1" dirty="0">
                          <a:latin typeface="Latha" panose="020B0604020202020204" pitchFamily="34" charset="0"/>
                          <a:ea typeface="Times New Roman"/>
                          <a:cs typeface="Latha" panose="020B0604020202020204" pitchFamily="34" charset="0"/>
                        </a:rPr>
                        <a:t>இவற்றை  நோக்கி</a:t>
                      </a:r>
                      <a:endParaRPr lang="en-US" sz="1800" dirty="0">
                        <a:latin typeface="Latha" panose="020B0604020202020204" pitchFamily="34" charset="0"/>
                        <a:ea typeface="Times New Roman"/>
                        <a:cs typeface="Latha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10394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latin typeface="Latha" panose="020B0604020202020204" pitchFamily="34" charset="0"/>
                          <a:ea typeface="Times New Roman"/>
                          <a:cs typeface="Latha" panose="020B0604020202020204" pitchFamily="34" charset="0"/>
                        </a:rPr>
                        <a:t>1</a:t>
                      </a:r>
                      <a:endParaRPr lang="en-US" sz="1800" dirty="0">
                        <a:latin typeface="Latha" panose="020B0604020202020204" pitchFamily="34" charset="0"/>
                        <a:ea typeface="Times New Roman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a-IN" sz="1800" dirty="0">
                          <a:latin typeface="Latha" panose="020B0604020202020204" pitchFamily="34" charset="0"/>
                          <a:ea typeface="Times New Roman"/>
                          <a:cs typeface="Latha" panose="020B0604020202020204" pitchFamily="34" charset="0"/>
                        </a:rPr>
                        <a:t>பாடப்புத்தகம் தகவல்களைத் தரும் ஒரே சான்றாக இருந்த நிலை</a:t>
                      </a:r>
                      <a:r>
                        <a:rPr lang="en-IN" sz="1800" dirty="0">
                          <a:latin typeface="Latha" panose="020B0604020202020204" pitchFamily="34" charset="0"/>
                          <a:ea typeface="Times New Roman"/>
                          <a:cs typeface="Latha" panose="020B0604020202020204" pitchFamily="34" charset="0"/>
                        </a:rPr>
                        <a:t> </a:t>
                      </a:r>
                      <a:endParaRPr lang="en-US" sz="1800" dirty="0">
                        <a:latin typeface="Latha" panose="020B0604020202020204" pitchFamily="34" charset="0"/>
                        <a:ea typeface="Times New Roman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a-IN" sz="1800" dirty="0">
                          <a:latin typeface="Latha" panose="020B0604020202020204" pitchFamily="34" charset="0"/>
                          <a:ea typeface="Times New Roman"/>
                          <a:cs typeface="Latha" panose="020B0604020202020204" pitchFamily="34" charset="0"/>
                        </a:rPr>
                        <a:t>பாடப்புத்தகமானது பல்வேறு பிரச்சனைகளுக்கு ஒரு குறிப்பிட்ட வழிமுறைகளைப் பரிந்துரை  தருவதாக</a:t>
                      </a:r>
                      <a:r>
                        <a:rPr lang="en-IN" sz="1800" dirty="0">
                          <a:latin typeface="Latha" panose="020B0604020202020204" pitchFamily="34" charset="0"/>
                          <a:ea typeface="Times New Roman"/>
                          <a:cs typeface="Latha" panose="020B0604020202020204" pitchFamily="34" charset="0"/>
                        </a:rPr>
                        <a:t>  </a:t>
                      </a:r>
                      <a:r>
                        <a:rPr lang="en-IN" sz="1800" dirty="0" err="1">
                          <a:latin typeface="Latha" panose="020B0604020202020204" pitchFamily="34" charset="0"/>
                          <a:ea typeface="Times New Roman"/>
                          <a:cs typeface="Latha" panose="020B0604020202020204" pitchFamily="34" charset="0"/>
                        </a:rPr>
                        <a:t>அமைதல்</a:t>
                      </a:r>
                      <a:r>
                        <a:rPr lang="en-IN" sz="1800" dirty="0">
                          <a:latin typeface="Latha" panose="020B0604020202020204" pitchFamily="34" charset="0"/>
                          <a:ea typeface="Times New Roman"/>
                          <a:cs typeface="Latha" panose="020B0604020202020204" pitchFamily="34" charset="0"/>
                        </a:rPr>
                        <a:t> </a:t>
                      </a:r>
                      <a:r>
                        <a:rPr lang="en-IN" sz="1800" dirty="0" err="1">
                          <a:latin typeface="Latha" panose="020B0604020202020204" pitchFamily="34" charset="0"/>
                          <a:ea typeface="Times New Roman"/>
                          <a:cs typeface="Latha" panose="020B0604020202020204" pitchFamily="34" charset="0"/>
                        </a:rPr>
                        <a:t>வேண்டும்</a:t>
                      </a:r>
                      <a:r>
                        <a:rPr lang="en-IN" sz="1800" dirty="0">
                          <a:latin typeface="Latha" panose="020B0604020202020204" pitchFamily="34" charset="0"/>
                          <a:ea typeface="Times New Roman"/>
                          <a:cs typeface="Latha" panose="020B0604020202020204" pitchFamily="34" charset="0"/>
                        </a:rPr>
                        <a:t>.</a:t>
                      </a:r>
                      <a:endParaRPr lang="en-US" sz="1800" dirty="0">
                        <a:latin typeface="Latha" panose="020B0604020202020204" pitchFamily="34" charset="0"/>
                        <a:ea typeface="Times New Roman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0394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>
                          <a:latin typeface="Latha" panose="020B0604020202020204" pitchFamily="34" charset="0"/>
                          <a:ea typeface="Times New Roman"/>
                          <a:cs typeface="Latha" panose="020B0604020202020204" pitchFamily="34" charset="0"/>
                        </a:rPr>
                        <a:t>2</a:t>
                      </a:r>
                      <a:endParaRPr lang="en-US" sz="1800">
                        <a:latin typeface="Latha" panose="020B0604020202020204" pitchFamily="34" charset="0"/>
                        <a:ea typeface="Times New Roman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a-IN" sz="1800">
                          <a:latin typeface="Latha" panose="020B0604020202020204" pitchFamily="34" charset="0"/>
                          <a:ea typeface="Times New Roman"/>
                          <a:cs typeface="Latha" panose="020B0604020202020204" pitchFamily="34" charset="0"/>
                        </a:rPr>
                        <a:t>பாடப்புத்தகம் ஒரு குறிப்பிட்ட எல்லைக்குள் வரையறுக்கப்பட்ட நிலை</a:t>
                      </a:r>
                      <a:r>
                        <a:rPr lang="en-IN" sz="1800">
                          <a:latin typeface="Latha" panose="020B0604020202020204" pitchFamily="34" charset="0"/>
                          <a:ea typeface="Times New Roman"/>
                          <a:cs typeface="Latha" panose="020B0604020202020204" pitchFamily="34" charset="0"/>
                        </a:rPr>
                        <a:t> </a:t>
                      </a:r>
                      <a:endParaRPr lang="en-US" sz="1800">
                        <a:latin typeface="Latha" panose="020B0604020202020204" pitchFamily="34" charset="0"/>
                        <a:ea typeface="Times New Roman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a-IN" sz="1800" dirty="0">
                          <a:latin typeface="Latha" panose="020B0604020202020204" pitchFamily="34" charset="0"/>
                          <a:ea typeface="Times New Roman"/>
                          <a:cs typeface="Latha" panose="020B0604020202020204" pitchFamily="34" charset="0"/>
                        </a:rPr>
                        <a:t>பாடப்புத்தகம் ஒரு பரந்த எல்லையை கொண்டதாக இருக்க வேண்டும்</a:t>
                      </a:r>
                      <a:r>
                        <a:rPr lang="en-IN" sz="1800" dirty="0">
                          <a:latin typeface="Latha" panose="020B0604020202020204" pitchFamily="34" charset="0"/>
                          <a:ea typeface="Times New Roman"/>
                          <a:cs typeface="Latha" panose="020B0604020202020204" pitchFamily="34" charset="0"/>
                        </a:rPr>
                        <a:t> </a:t>
                      </a:r>
                      <a:endParaRPr lang="en-US" sz="1800" dirty="0">
                        <a:latin typeface="Latha" panose="020B0604020202020204" pitchFamily="34" charset="0"/>
                        <a:ea typeface="Times New Roman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0394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>
                          <a:latin typeface="Latha" panose="020B0604020202020204" pitchFamily="34" charset="0"/>
                          <a:ea typeface="Times New Roman"/>
                          <a:cs typeface="Latha" panose="020B0604020202020204" pitchFamily="34" charset="0"/>
                        </a:rPr>
                        <a:t>3</a:t>
                      </a:r>
                      <a:endParaRPr lang="en-US" sz="1800">
                        <a:latin typeface="Latha" panose="020B0604020202020204" pitchFamily="34" charset="0"/>
                        <a:ea typeface="Times New Roman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>
                          <a:latin typeface="Latha" panose="020B0604020202020204" pitchFamily="34" charset="0"/>
                          <a:ea typeface="Times New Roman"/>
                          <a:cs typeface="Latha" panose="020B0604020202020204" pitchFamily="34" charset="0"/>
                        </a:rPr>
                        <a:t> </a:t>
                      </a:r>
                      <a:r>
                        <a:rPr lang="ta-IN" sz="1800">
                          <a:latin typeface="Latha" panose="020B0604020202020204" pitchFamily="34" charset="0"/>
                          <a:ea typeface="Times New Roman"/>
                          <a:cs typeface="Latha" panose="020B0604020202020204" pitchFamily="34" charset="0"/>
                        </a:rPr>
                        <a:t>கடந்த கால நிகழ்வுகளை மட்டுமே உள்ளடக்கிய நிலை</a:t>
                      </a:r>
                      <a:endParaRPr lang="en-US" sz="1800">
                        <a:latin typeface="Latha" panose="020B0604020202020204" pitchFamily="34" charset="0"/>
                        <a:ea typeface="Times New Roman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latin typeface="Latha" panose="020B0604020202020204" pitchFamily="34" charset="0"/>
                          <a:ea typeface="Times New Roman"/>
                          <a:cs typeface="Latha" panose="020B0604020202020204" pitchFamily="34" charset="0"/>
                        </a:rPr>
                        <a:t>நாம்</a:t>
                      </a:r>
                      <a:r>
                        <a:rPr lang="en-US" sz="1800" dirty="0">
                          <a:latin typeface="Latha" panose="020B0604020202020204" pitchFamily="34" charset="0"/>
                          <a:ea typeface="Times New Roman"/>
                          <a:cs typeface="Latha" panose="020B0604020202020204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ha" panose="020B0604020202020204" pitchFamily="34" charset="0"/>
                          <a:ea typeface="Times New Roman"/>
                          <a:cs typeface="Latha" panose="020B0604020202020204" pitchFamily="34" charset="0"/>
                        </a:rPr>
                        <a:t>வாழும்</a:t>
                      </a:r>
                      <a:r>
                        <a:rPr lang="en-US" sz="1800" dirty="0">
                          <a:latin typeface="Latha" panose="020B0604020202020204" pitchFamily="34" charset="0"/>
                          <a:ea typeface="Times New Roman"/>
                          <a:cs typeface="Latha" panose="020B0604020202020204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ha" panose="020B0604020202020204" pitchFamily="34" charset="0"/>
                          <a:ea typeface="Times New Roman"/>
                          <a:cs typeface="Latha" panose="020B0604020202020204" pitchFamily="34" charset="0"/>
                        </a:rPr>
                        <a:t>பகுதி</a:t>
                      </a:r>
                      <a:r>
                        <a:rPr lang="en-US" sz="1800" dirty="0">
                          <a:latin typeface="Latha" panose="020B0604020202020204" pitchFamily="34" charset="0"/>
                          <a:ea typeface="Times New Roman"/>
                          <a:cs typeface="Latha" panose="020B0604020202020204" pitchFamily="34" charset="0"/>
                        </a:rPr>
                        <a:t>, </a:t>
                      </a:r>
                      <a:r>
                        <a:rPr lang="ta-IN" sz="1800" dirty="0">
                          <a:latin typeface="Latha" panose="020B0604020202020204" pitchFamily="34" charset="0"/>
                          <a:ea typeface="Times New Roman"/>
                          <a:cs typeface="Latha" panose="020B0604020202020204" pitchFamily="34" charset="0"/>
                        </a:rPr>
                        <a:t>பிராந்தியங்க</a:t>
                      </a:r>
                      <a:r>
                        <a:rPr lang="en-US" sz="1800" dirty="0" err="1">
                          <a:latin typeface="Latha" panose="020B0604020202020204" pitchFamily="34" charset="0"/>
                          <a:ea typeface="Times New Roman"/>
                          <a:cs typeface="Latha" panose="020B0604020202020204" pitchFamily="34" charset="0"/>
                        </a:rPr>
                        <a:t>ள்</a:t>
                      </a:r>
                      <a:r>
                        <a:rPr lang="en-US" sz="1800" dirty="0">
                          <a:latin typeface="Latha" panose="020B0604020202020204" pitchFamily="34" charset="0"/>
                          <a:ea typeface="Times New Roman"/>
                          <a:cs typeface="Latha" panose="020B0604020202020204" pitchFamily="34" charset="0"/>
                        </a:rPr>
                        <a:t> </a:t>
                      </a:r>
                      <a:r>
                        <a:rPr lang="ta-IN" sz="1800" dirty="0">
                          <a:latin typeface="Latha" panose="020B0604020202020204" pitchFamily="34" charset="0"/>
                          <a:ea typeface="Times New Roman"/>
                          <a:cs typeface="Latha" panose="020B0604020202020204" pitchFamily="34" charset="0"/>
                        </a:rPr>
                        <a:t>மற்றும் பல்வேறு குழுக்க</a:t>
                      </a:r>
                      <a:r>
                        <a:rPr lang="en-US" sz="1800" dirty="0" err="1">
                          <a:latin typeface="Latha" panose="020B0604020202020204" pitchFamily="34" charset="0"/>
                          <a:ea typeface="Times New Roman"/>
                          <a:cs typeface="Latha" panose="020B0604020202020204" pitchFamily="34" charset="0"/>
                        </a:rPr>
                        <a:t>ளை</a:t>
                      </a:r>
                      <a:r>
                        <a:rPr lang="en-US" sz="1800" dirty="0">
                          <a:latin typeface="Latha" panose="020B0604020202020204" pitchFamily="34" charset="0"/>
                          <a:ea typeface="Times New Roman"/>
                          <a:cs typeface="Latha" panose="020B0604020202020204" pitchFamily="34" charset="0"/>
                        </a:rPr>
                        <a:t> </a:t>
                      </a:r>
                      <a:r>
                        <a:rPr lang="ta-IN" sz="1800" dirty="0">
                          <a:latin typeface="Latha" panose="020B0604020202020204" pitchFamily="34" charset="0"/>
                          <a:ea typeface="Times New Roman"/>
                          <a:cs typeface="Latha" panose="020B0604020202020204" pitchFamily="34" charset="0"/>
                        </a:rPr>
                        <a:t>உள்ளடக்கியதாக இருக்க வேண்டும்</a:t>
                      </a:r>
                      <a:r>
                        <a:rPr lang="en-IN" sz="1800" dirty="0">
                          <a:latin typeface="Latha" panose="020B0604020202020204" pitchFamily="34" charset="0"/>
                          <a:ea typeface="Times New Roman"/>
                          <a:cs typeface="Latha" panose="020B0604020202020204" pitchFamily="34" charset="0"/>
                        </a:rPr>
                        <a:t> </a:t>
                      </a:r>
                      <a:endParaRPr lang="en-US" sz="1800" dirty="0">
                        <a:latin typeface="Latha" panose="020B0604020202020204" pitchFamily="34" charset="0"/>
                        <a:ea typeface="Times New Roman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285853" y="285728"/>
            <a:ext cx="5214974" cy="571504"/>
          </a:xfrm>
        </p:spPr>
        <p:txBody>
          <a:bodyPr>
            <a:normAutofit fontScale="90000"/>
          </a:bodyPr>
          <a:lstStyle/>
          <a:p>
            <a:r>
              <a:rPr lang="ta-IN" b="1" dirty="0" smtClean="0"/>
              <a:t>செயல்பாடு </a:t>
            </a:r>
            <a:r>
              <a:rPr lang="en-IN" b="1" dirty="0" smtClean="0"/>
              <a:t>1</a:t>
            </a:r>
            <a:r>
              <a:rPr lang="en-IN" dirty="0" smtClean="0"/>
              <a:t/>
            </a:r>
            <a:br>
              <a:rPr lang="en-IN" dirty="0" smtClean="0"/>
            </a:br>
            <a:endParaRPr lang="en-IN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714348" y="1000084"/>
            <a:ext cx="8215370" cy="5429312"/>
          </a:xfrm>
        </p:spPr>
        <p:txBody>
          <a:bodyPr>
            <a:normAutofit/>
          </a:bodyPr>
          <a:lstStyle/>
          <a:p>
            <a:r>
              <a:rPr lang="en-IN" dirty="0" smtClean="0"/>
              <a:t>	</a:t>
            </a:r>
            <a:r>
              <a:rPr lang="ta-IN" dirty="0" smtClean="0"/>
              <a:t>பாடத்தில் கொடுக்கப்பட்டுள்ள பல்வேறு தொழில்களில் ஈடுபட்டுள்ள தொழிலாளர்களின் பட</a:t>
            </a:r>
            <a:r>
              <a:rPr lang="en-US" dirty="0" err="1" smtClean="0"/>
              <a:t>த்</a:t>
            </a:r>
            <a:r>
              <a:rPr lang="en-US" dirty="0" smtClean="0"/>
              <a:t> </a:t>
            </a:r>
            <a:r>
              <a:rPr lang="en-US" dirty="0" err="1" smtClean="0"/>
              <a:t>தொகுப்புகளை</a:t>
            </a:r>
            <a:r>
              <a:rPr lang="en-US" dirty="0" smtClean="0"/>
              <a:t> </a:t>
            </a:r>
            <a:r>
              <a:rPr lang="en-US" dirty="0" err="1" smtClean="0"/>
              <a:t>தயாரித்து</a:t>
            </a:r>
            <a:r>
              <a:rPr lang="en-US" dirty="0" smtClean="0"/>
              <a:t> </a:t>
            </a:r>
            <a:r>
              <a:rPr lang="en-US" dirty="0" err="1" smtClean="0"/>
              <a:t>அவற்றை</a:t>
            </a:r>
            <a:r>
              <a:rPr lang="en-US" dirty="0" smtClean="0"/>
              <a:t> </a:t>
            </a:r>
            <a:r>
              <a:rPr lang="ta-IN" dirty="0" smtClean="0"/>
              <a:t>காட்சி பலகையில் வைப்பது மாணவர்களின் </a:t>
            </a:r>
            <a:r>
              <a:rPr lang="en-US" dirty="0" err="1" smtClean="0"/>
              <a:t>எளிமையான</a:t>
            </a:r>
            <a:r>
              <a:rPr lang="en-US" dirty="0" smtClean="0"/>
              <a:t> </a:t>
            </a:r>
            <a:r>
              <a:rPr lang="ta-IN" dirty="0" smtClean="0"/>
              <a:t>புரிதலுக்கு உகந்ததாக இருக்கும்</a:t>
            </a:r>
            <a:r>
              <a:rPr lang="en-IN" dirty="0" smtClean="0"/>
              <a:t>. </a:t>
            </a:r>
          </a:p>
          <a:p>
            <a:r>
              <a:rPr lang="ta-IN" dirty="0" smtClean="0"/>
              <a:t>மேலும் மாற்றுத்திறன் மாணவர்களுக்கு</a:t>
            </a:r>
            <a:r>
              <a:rPr lang="en-IN" dirty="0" smtClean="0"/>
              <a:t>, </a:t>
            </a:r>
            <a:r>
              <a:rPr lang="ta-IN" dirty="0" smtClean="0"/>
              <a:t>ஆசிரியர்கள்  </a:t>
            </a:r>
            <a:r>
              <a:rPr lang="en-IN" dirty="0" err="1" smtClean="0"/>
              <a:t>இதை</a:t>
            </a:r>
            <a:r>
              <a:rPr lang="en-IN" dirty="0" smtClean="0"/>
              <a:t> </a:t>
            </a:r>
            <a:r>
              <a:rPr lang="en-IN" dirty="0" err="1" smtClean="0"/>
              <a:t>ஒத்த</a:t>
            </a:r>
            <a:r>
              <a:rPr lang="en-IN" dirty="0" smtClean="0"/>
              <a:t> </a:t>
            </a:r>
            <a:r>
              <a:rPr lang="ta-IN" dirty="0" smtClean="0"/>
              <a:t>ஒலி</a:t>
            </a:r>
            <a:r>
              <a:rPr lang="en-US" dirty="0" smtClean="0"/>
              <a:t>, </a:t>
            </a:r>
            <a:r>
              <a:rPr lang="ta-IN" dirty="0" smtClean="0"/>
              <a:t>ஒளி </a:t>
            </a:r>
            <a:r>
              <a:rPr lang="en-US" dirty="0" err="1" smtClean="0"/>
              <a:t>பட</a:t>
            </a:r>
            <a:r>
              <a:rPr lang="ta-IN" dirty="0" smtClean="0"/>
              <a:t>க்காட்சியை சேர்த்து வழங்கலாம்</a:t>
            </a:r>
            <a:r>
              <a:rPr lang="en-IN" dirty="0" smtClean="0"/>
              <a:t>. 	</a:t>
            </a:r>
          </a:p>
          <a:p>
            <a:pPr>
              <a:buNone/>
            </a:pPr>
            <a:r>
              <a:rPr lang="en-IN" dirty="0" smtClean="0"/>
              <a:t>			</a:t>
            </a:r>
            <a:r>
              <a:rPr lang="ta-IN" dirty="0" smtClean="0">
                <a:solidFill>
                  <a:srgbClr val="0070C0"/>
                </a:solidFill>
              </a:rPr>
              <a:t>இதனைச் சார்ந்து ஆசிரியர்களின் வழிகாட்டுதலுடன் கற்போர் கீழ்கண்ட பயிற்சிகளை</a:t>
            </a:r>
            <a:r>
              <a:rPr lang="en-US" dirty="0" err="1" smtClean="0">
                <a:solidFill>
                  <a:srgbClr val="0070C0"/>
                </a:solidFill>
              </a:rPr>
              <a:t>ச்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ta-IN" dirty="0" smtClean="0">
                <a:solidFill>
                  <a:srgbClr val="0070C0"/>
                </a:solidFill>
              </a:rPr>
              <a:t>செய்யலாம்</a:t>
            </a:r>
            <a:r>
              <a:rPr lang="en-IN" dirty="0" smtClean="0">
                <a:solidFill>
                  <a:srgbClr val="0070C0"/>
                </a:solidFill>
              </a:rPr>
              <a:t>. </a:t>
            </a:r>
          </a:p>
          <a:p>
            <a:pPr lvl="0"/>
            <a:r>
              <a:rPr lang="ta-IN" dirty="0" smtClean="0"/>
              <a:t>பல்வேறு பணிகளை செய்யக்கூடிய மக்களின் படங்கள் அல்லது பணிகள் சார்ந்த படங்கள் அல்லது </a:t>
            </a:r>
            <a:r>
              <a:rPr lang="en-US" dirty="0" err="1" smtClean="0"/>
              <a:t>படக்காட்சி</a:t>
            </a:r>
            <a:r>
              <a:rPr lang="en-US" dirty="0" smtClean="0"/>
              <a:t> </a:t>
            </a:r>
            <a:r>
              <a:rPr lang="ta-IN" dirty="0" smtClean="0"/>
              <a:t>உதவியுடன் கற்போர்களுக்கான செயல்பாடுகளை வடிவமைத்து வழங்கலாம்</a:t>
            </a:r>
            <a:r>
              <a:rPr lang="en-IN" dirty="0" smtClean="0"/>
              <a:t>. </a:t>
            </a:r>
          </a:p>
          <a:p>
            <a:pPr lvl="0"/>
            <a:r>
              <a:rPr lang="ta-IN" dirty="0" smtClean="0"/>
              <a:t>விவசாயம் தொடர்புள்ள மற்றும் தொடர்பு இல்லாத </a:t>
            </a:r>
            <a:r>
              <a:rPr lang="en-US" dirty="0" err="1" smtClean="0"/>
              <a:t>வேலை</a:t>
            </a:r>
            <a:r>
              <a:rPr lang="ta-IN" dirty="0" smtClean="0"/>
              <a:t>களை அடையாளங்காணுதல்</a:t>
            </a:r>
            <a:r>
              <a:rPr lang="en-IN" dirty="0" smtClean="0"/>
              <a:t>.</a:t>
            </a:r>
          </a:p>
          <a:p>
            <a:pPr lvl="0"/>
            <a:r>
              <a:rPr lang="en-IN" dirty="0" smtClean="0"/>
              <a:t> </a:t>
            </a:r>
            <a:r>
              <a:rPr lang="ta-IN" dirty="0" smtClean="0"/>
              <a:t>உனது வீடு</a:t>
            </a:r>
            <a:r>
              <a:rPr lang="en-IN" dirty="0" smtClean="0"/>
              <a:t> / </a:t>
            </a:r>
            <a:r>
              <a:rPr lang="ta-IN" dirty="0" smtClean="0"/>
              <a:t>பள்ளியின் அருகில் காணும் தொழில்களுக்கு வழங்கப்படும் பிறமொழி பெயர்களை கண்டறியவும்</a:t>
            </a:r>
            <a:r>
              <a:rPr lang="en-IN" dirty="0" smtClean="0"/>
              <a:t>. </a:t>
            </a:r>
          </a:p>
          <a:p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F51-826C-426B-9856-CA298396091D}" type="datetime1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64FD-60A3-40FC-B199-6F0B6745C998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F51-826C-426B-9856-CA298396091D}" type="datetime1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64FD-60A3-40FC-B199-6F0B6745C998}" type="slidenum">
              <a:rPr lang="en-US" smtClean="0"/>
              <a:pPr/>
              <a:t>41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4294967295"/>
          </p:nvPr>
        </p:nvGraphicFramePr>
        <p:xfrm>
          <a:off x="714348" y="1071546"/>
          <a:ext cx="8215372" cy="2643206"/>
        </p:xfrm>
        <a:graphic>
          <a:graphicData uri="http://schemas.openxmlformats.org/drawingml/2006/table">
            <a:tbl>
              <a:tblPr/>
              <a:tblGrid>
                <a:gridCol w="1785953"/>
                <a:gridCol w="1714512"/>
                <a:gridCol w="1785950"/>
                <a:gridCol w="1285197"/>
                <a:gridCol w="1643760"/>
              </a:tblGrid>
              <a:tr h="21145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a-IN" sz="1800" b="1" dirty="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விவசாயம் சார்ந்த தொழி</a:t>
                      </a:r>
                      <a:r>
                        <a:rPr lang="en-US" sz="1800" b="1" dirty="0" err="1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ல்</a:t>
                      </a:r>
                      <a:r>
                        <a:rPr lang="ta-IN" sz="1800" b="1" dirty="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கள்</a:t>
                      </a:r>
                      <a:endParaRPr lang="en-IN" sz="1800" dirty="0">
                        <a:latin typeface="Latha" pitchFamily="34" charset="0"/>
                        <a:ea typeface="Times New Roman"/>
                        <a:cs typeface="Lath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a-IN" sz="1800" b="1" dirty="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விவசாயம் சாரா தொழில்கள்</a:t>
                      </a:r>
                      <a:endParaRPr lang="en-IN" sz="1800" dirty="0">
                        <a:latin typeface="Latha" pitchFamily="34" charset="0"/>
                        <a:ea typeface="Times New Roman"/>
                        <a:cs typeface="Lath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a-IN" sz="1800" b="1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ஆண்</a:t>
                      </a:r>
                      <a:r>
                        <a:rPr lang="en-IN" sz="1800" b="1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 / </a:t>
                      </a:r>
                      <a:r>
                        <a:rPr lang="ta-IN" sz="1800" b="1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பெண் இரு</a:t>
                      </a:r>
                      <a:r>
                        <a:rPr lang="en-US" sz="1800" b="1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பா</a:t>
                      </a:r>
                      <a:r>
                        <a:rPr lang="ta-IN" sz="1800" b="1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லரும்</a:t>
                      </a:r>
                      <a:endParaRPr lang="en-IN" sz="1800">
                        <a:latin typeface="Latha" pitchFamily="34" charset="0"/>
                        <a:ea typeface="Times New Roman"/>
                        <a:cs typeface="Lath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கி</a:t>
                      </a:r>
                      <a:r>
                        <a:rPr lang="ta-IN" sz="1800" b="1" dirty="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ராமம்</a:t>
                      </a:r>
                      <a:r>
                        <a:rPr lang="en-IN" sz="1800" b="1" dirty="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 / </a:t>
                      </a:r>
                      <a:r>
                        <a:rPr lang="ta-IN" sz="1800" b="1" dirty="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நகரம்</a:t>
                      </a:r>
                      <a:endParaRPr lang="en-IN" sz="1800" dirty="0">
                        <a:latin typeface="Latha" pitchFamily="34" charset="0"/>
                        <a:ea typeface="Times New Roman"/>
                        <a:cs typeface="Lath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a-IN" sz="1800" b="1" dirty="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சம்பளம் பெறு</a:t>
                      </a:r>
                      <a:r>
                        <a:rPr lang="en-US" sz="1800" b="1" dirty="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ப</a:t>
                      </a:r>
                      <a:r>
                        <a:rPr lang="ta-IN" sz="1800" b="1" dirty="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வர்</a:t>
                      </a:r>
                      <a:r>
                        <a:rPr lang="en-IN" sz="1800" b="1" dirty="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 / </a:t>
                      </a:r>
                      <a:r>
                        <a:rPr lang="ta-IN" sz="1800" b="1" dirty="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சம்பளம் பெறாதவர்</a:t>
                      </a:r>
                      <a:endParaRPr lang="en-IN" sz="1800" dirty="0">
                        <a:latin typeface="Latha" pitchFamily="34" charset="0"/>
                        <a:ea typeface="Times New Roman"/>
                        <a:cs typeface="Lath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864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N" sz="1800">
                        <a:latin typeface="Latha" pitchFamily="34" charset="0"/>
                        <a:ea typeface="Times New Roman"/>
                        <a:cs typeface="Lath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N" sz="1800">
                        <a:latin typeface="Latha" pitchFamily="34" charset="0"/>
                        <a:ea typeface="Times New Roman"/>
                        <a:cs typeface="Lath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N" sz="1800" dirty="0">
                        <a:latin typeface="Latha" pitchFamily="34" charset="0"/>
                        <a:ea typeface="Times New Roman"/>
                        <a:cs typeface="Lath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N" sz="1800">
                        <a:latin typeface="Latha" pitchFamily="34" charset="0"/>
                        <a:ea typeface="Times New Roman"/>
                        <a:cs typeface="Lath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N" sz="1800" dirty="0">
                        <a:latin typeface="Latha" pitchFamily="34" charset="0"/>
                        <a:ea typeface="Times New Roman"/>
                        <a:cs typeface="Lath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571472" y="3929066"/>
            <a:ext cx="821537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ta-IN" sz="2000" dirty="0" smtClean="0">
                <a:latin typeface="Latha" pitchFamily="34" charset="0"/>
                <a:cs typeface="Latha" pitchFamily="34" charset="0"/>
              </a:rPr>
              <a:t>இவ்வாறான பயிற்சி மாணவர்களுக்கு இணங்காணுதல்</a:t>
            </a:r>
            <a:r>
              <a:rPr lang="en-IN" sz="2000" dirty="0" smtClean="0">
                <a:latin typeface="Latha" pitchFamily="34" charset="0"/>
                <a:cs typeface="Latha" pitchFamily="34" charset="0"/>
              </a:rPr>
              <a:t>, </a:t>
            </a:r>
            <a:r>
              <a:rPr lang="ta-IN" sz="2000" dirty="0" smtClean="0">
                <a:latin typeface="Latha" pitchFamily="34" charset="0"/>
                <a:cs typeface="Latha" pitchFamily="34" charset="0"/>
              </a:rPr>
              <a:t>வகைப்படு</a:t>
            </a:r>
            <a:r>
              <a:rPr lang="en-US" sz="2000" dirty="0" err="1" smtClean="0">
                <a:latin typeface="Latha" pitchFamily="34" charset="0"/>
                <a:cs typeface="Latha" pitchFamily="34" charset="0"/>
              </a:rPr>
              <a:t>த்து</a:t>
            </a:r>
            <a:r>
              <a:rPr lang="ta-IN" sz="2000" dirty="0" smtClean="0">
                <a:latin typeface="Latha" pitchFamily="34" charset="0"/>
                <a:cs typeface="Latha" pitchFamily="34" charset="0"/>
              </a:rPr>
              <a:t>தல்</a:t>
            </a:r>
            <a:r>
              <a:rPr lang="en-IN" sz="2000" dirty="0" smtClean="0">
                <a:latin typeface="Latha" pitchFamily="34" charset="0"/>
                <a:cs typeface="Latha" pitchFamily="34" charset="0"/>
              </a:rPr>
              <a:t>, </a:t>
            </a:r>
            <a:r>
              <a:rPr lang="ta-IN" sz="2000" dirty="0" smtClean="0">
                <a:latin typeface="Latha" pitchFamily="34" charset="0"/>
                <a:cs typeface="Latha" pitchFamily="34" charset="0"/>
              </a:rPr>
              <a:t>எழுதுதல் மற்றும் தகவல் பரிமாற்றம் உள்ளிட்ட திறன்களை வளர்க்க உதவும்</a:t>
            </a:r>
            <a:r>
              <a:rPr lang="en-IN" sz="2000" dirty="0" smtClean="0">
                <a:latin typeface="Latha" pitchFamily="34" charset="0"/>
                <a:cs typeface="Latha" pitchFamily="34" charset="0"/>
              </a:rPr>
              <a:t>.</a:t>
            </a:r>
          </a:p>
          <a:p>
            <a:pPr algn="just"/>
            <a:r>
              <a:rPr lang="en-IN" sz="2000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ta-IN" sz="2000" dirty="0" smtClean="0">
                <a:latin typeface="Latha" pitchFamily="34" charset="0"/>
                <a:cs typeface="Latha" pitchFamily="34" charset="0"/>
              </a:rPr>
              <a:t>மேலும் மொழியியல் வேற்றுமைகளை அறிந்து கொள்ளவும்</a:t>
            </a:r>
            <a:r>
              <a:rPr lang="en-US" sz="2000" dirty="0" smtClean="0">
                <a:latin typeface="Latha" pitchFamily="34" charset="0"/>
                <a:cs typeface="Latha" pitchFamily="34" charset="0"/>
              </a:rPr>
              <a:t>, </a:t>
            </a:r>
            <a:r>
              <a:rPr lang="ta-IN" sz="2000" dirty="0" smtClean="0">
                <a:latin typeface="Latha" pitchFamily="34" charset="0"/>
                <a:cs typeface="Latha" pitchFamily="34" charset="0"/>
              </a:rPr>
              <a:t>பிற மொழிகளை</a:t>
            </a:r>
            <a:r>
              <a:rPr lang="en-US" sz="2000" dirty="0" err="1" smtClean="0">
                <a:latin typeface="Latha" pitchFamily="34" charset="0"/>
                <a:cs typeface="Latha" pitchFamily="34" charset="0"/>
              </a:rPr>
              <a:t>ப்</a:t>
            </a:r>
            <a:r>
              <a:rPr lang="en-US" sz="2000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ta-IN" sz="2000" dirty="0" smtClean="0">
                <a:latin typeface="Latha" pitchFamily="34" charset="0"/>
                <a:cs typeface="Latha" pitchFamily="34" charset="0"/>
              </a:rPr>
              <a:t>பற்றி</a:t>
            </a:r>
            <a:r>
              <a:rPr lang="en-US" sz="2000" dirty="0" smtClean="0">
                <a:latin typeface="Latha" pitchFamily="34" charset="0"/>
                <a:cs typeface="Latha" pitchFamily="34" charset="0"/>
              </a:rPr>
              <a:t>ன </a:t>
            </a:r>
            <a:r>
              <a:rPr lang="ta-IN" sz="2000" dirty="0" smtClean="0">
                <a:latin typeface="Latha" pitchFamily="34" charset="0"/>
                <a:cs typeface="Latha" pitchFamily="34" charset="0"/>
              </a:rPr>
              <a:t>ஆர்வத்தினையும் </a:t>
            </a:r>
            <a:r>
              <a:rPr lang="en-US" sz="2000" dirty="0" err="1" smtClean="0">
                <a:latin typeface="Latha" pitchFamily="34" charset="0"/>
                <a:cs typeface="Latha" pitchFamily="34" charset="0"/>
              </a:rPr>
              <a:t>கண்டறிய</a:t>
            </a:r>
            <a:r>
              <a:rPr lang="en-US" sz="2000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ta-IN" sz="2000" dirty="0" smtClean="0">
                <a:latin typeface="Latha" pitchFamily="34" charset="0"/>
                <a:cs typeface="Latha" pitchFamily="34" charset="0"/>
              </a:rPr>
              <a:t>உதவும்</a:t>
            </a:r>
            <a:endParaRPr lang="en-IN" sz="2000" dirty="0">
              <a:latin typeface="Latha" pitchFamily="34" charset="0"/>
              <a:cs typeface="Latha" pitchFamily="34" charset="0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428728" y="214290"/>
            <a:ext cx="5341443" cy="804626"/>
          </a:xfrm>
        </p:spPr>
        <p:txBody>
          <a:bodyPr>
            <a:normAutofit fontScale="90000"/>
          </a:bodyPr>
          <a:lstStyle/>
          <a:p>
            <a:r>
              <a:rPr lang="ta-IN" b="1" dirty="0" smtClean="0"/>
              <a:t>செயல்பாடு</a:t>
            </a:r>
            <a:r>
              <a:rPr lang="en-IN" b="1" dirty="0" smtClean="0"/>
              <a:t> 2</a:t>
            </a:r>
            <a:r>
              <a:rPr lang="en-IN" dirty="0" smtClean="0"/>
              <a:t/>
            </a:r>
            <a:br>
              <a:rPr lang="en-IN" dirty="0" smtClean="0"/>
            </a:br>
            <a:endParaRPr lang="en-IN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28596" y="1428736"/>
            <a:ext cx="8358245" cy="5072098"/>
          </a:xfrm>
        </p:spPr>
        <p:txBody>
          <a:bodyPr>
            <a:normAutofit/>
          </a:bodyPr>
          <a:lstStyle/>
          <a:p>
            <a:r>
              <a:rPr lang="en-IN" dirty="0" smtClean="0"/>
              <a:t>	</a:t>
            </a:r>
            <a:r>
              <a:rPr lang="ta-IN" dirty="0" smtClean="0"/>
              <a:t>மாணவர்கள் வகுப்பறையை விட்டு வெளியே வந்து இணைகளாக</a:t>
            </a:r>
            <a:r>
              <a:rPr lang="en-IN" dirty="0" smtClean="0"/>
              <a:t> (</a:t>
            </a:r>
            <a:r>
              <a:rPr lang="ta-IN" dirty="0" smtClean="0"/>
              <a:t>மாற்றுத்திறன் மாணவர்களும் சேர்க்கப்பட்டு உட்படுத்தப்படலாம்</a:t>
            </a:r>
            <a:r>
              <a:rPr lang="en-US" dirty="0" smtClean="0"/>
              <a:t>) </a:t>
            </a:r>
            <a:r>
              <a:rPr lang="ta-IN" dirty="0" smtClean="0"/>
              <a:t>பள்ளியை சுற்றியுள்ள சுற்றுப்புறத்தை உற்றுநோக்கி</a:t>
            </a:r>
            <a:r>
              <a:rPr lang="en-IN" dirty="0" smtClean="0"/>
              <a:t> , </a:t>
            </a:r>
            <a:r>
              <a:rPr lang="en-IN" dirty="0" err="1" smtClean="0"/>
              <a:t>அங்குள்ள</a:t>
            </a:r>
            <a:r>
              <a:rPr lang="en-IN" dirty="0" smtClean="0"/>
              <a:t>  </a:t>
            </a:r>
            <a:r>
              <a:rPr lang="ta-IN" dirty="0" smtClean="0"/>
              <a:t>மக்களுடன பேசி பல்வேறு தொழில்களில் ஈடுபட்டுள்ளோர் பற்றி விவரிக்கவும்</a:t>
            </a:r>
            <a:r>
              <a:rPr lang="en-US" dirty="0" smtClean="0"/>
              <a:t>, </a:t>
            </a:r>
            <a:r>
              <a:rPr lang="ta-IN" dirty="0" smtClean="0"/>
              <a:t>அவர்களின் படங்களை வரையவும் செய்யலாம்</a:t>
            </a:r>
            <a:r>
              <a:rPr lang="en-IN" dirty="0" smtClean="0"/>
              <a:t>. </a:t>
            </a:r>
          </a:p>
          <a:p>
            <a:pPr algn="just"/>
            <a:r>
              <a:rPr lang="en-IN" dirty="0" smtClean="0"/>
              <a:t>	</a:t>
            </a:r>
            <a:r>
              <a:rPr lang="ta-IN" dirty="0" smtClean="0"/>
              <a:t>இவ்வாறு வரையப்பட்ட படங்கள் வகுப்பறையில் உள்ள தகவல் பலகையில் வகைப்படுத்தப்பட்டு அவைகளைப் பற்றி</a:t>
            </a:r>
            <a:r>
              <a:rPr lang="en-US" dirty="0" smtClean="0"/>
              <a:t>ய </a:t>
            </a:r>
            <a:r>
              <a:rPr lang="ta-IN" dirty="0" smtClean="0"/>
              <a:t>விவரங்களை </a:t>
            </a:r>
            <a:r>
              <a:rPr lang="en-US" dirty="0" err="1" smtClean="0"/>
              <a:t>வாய்மொழியாக</a:t>
            </a:r>
            <a:r>
              <a:rPr lang="en-US" dirty="0" smtClean="0"/>
              <a:t>  </a:t>
            </a:r>
            <a:r>
              <a:rPr lang="ta-IN" dirty="0" smtClean="0"/>
              <a:t>மாணவர்களை கூற வைக்கலாம்</a:t>
            </a:r>
            <a:r>
              <a:rPr lang="en-IN" dirty="0" smtClean="0"/>
              <a:t>. </a:t>
            </a:r>
            <a:endParaRPr lang="en-IN" dirty="0" smtClean="0"/>
          </a:p>
          <a:p>
            <a:pPr algn="just"/>
            <a:r>
              <a:rPr lang="ta-IN" dirty="0" smtClean="0"/>
              <a:t>இந்த</a:t>
            </a:r>
            <a:r>
              <a:rPr lang="en-US" dirty="0" err="1" smtClean="0"/>
              <a:t>ச்</a:t>
            </a:r>
            <a:r>
              <a:rPr lang="en-US" dirty="0" smtClean="0"/>
              <a:t> </a:t>
            </a:r>
            <a:r>
              <a:rPr lang="ta-IN" dirty="0" smtClean="0"/>
              <a:t>செயல்பா</a:t>
            </a:r>
            <a:r>
              <a:rPr lang="en-US" dirty="0" err="1" smtClean="0"/>
              <a:t>டுகள்</a:t>
            </a:r>
            <a:r>
              <a:rPr lang="en-US" dirty="0" smtClean="0"/>
              <a:t> </a:t>
            </a:r>
            <a:r>
              <a:rPr lang="en-US" dirty="0" err="1" smtClean="0"/>
              <a:t>மூலம்</a:t>
            </a:r>
            <a:r>
              <a:rPr lang="en-US" dirty="0" smtClean="0"/>
              <a:t> </a:t>
            </a:r>
            <a:r>
              <a:rPr lang="ta-IN" dirty="0" smtClean="0"/>
              <a:t>மாணவர்க</a:t>
            </a:r>
            <a:r>
              <a:rPr lang="en-US" dirty="0" err="1" smtClean="0"/>
              <a:t>ளிடம்</a:t>
            </a:r>
            <a:r>
              <a:rPr lang="en-US" dirty="0" smtClean="0"/>
              <a:t> </a:t>
            </a:r>
            <a:r>
              <a:rPr lang="en-US" dirty="0" err="1" smtClean="0"/>
              <a:t>அடையாள</a:t>
            </a:r>
            <a:r>
              <a:rPr lang="ta-IN" dirty="0" smtClean="0"/>
              <a:t>ங்காணுதல்</a:t>
            </a:r>
            <a:r>
              <a:rPr lang="en-US" dirty="0" smtClean="0"/>
              <a:t>, </a:t>
            </a:r>
            <a:r>
              <a:rPr lang="ta-IN" dirty="0" smtClean="0"/>
              <a:t>வகைப்படுத்துதல் மற்றும் உற்று நோக்கல் </a:t>
            </a:r>
            <a:r>
              <a:rPr lang="en-US" dirty="0" err="1" smtClean="0"/>
              <a:t>போன்ற</a:t>
            </a:r>
            <a:r>
              <a:rPr lang="en-US" dirty="0" smtClean="0"/>
              <a:t>  </a:t>
            </a:r>
            <a:r>
              <a:rPr lang="ta-IN" dirty="0" smtClean="0"/>
              <a:t>திறன்களை வளர்க்க முடியும்</a:t>
            </a:r>
            <a:r>
              <a:rPr lang="en-IN" dirty="0" smtClean="0"/>
              <a:t>. </a:t>
            </a:r>
          </a:p>
          <a:p>
            <a:endParaRPr lang="en-IN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D3B03-4377-49A7-8F79-2B75275BB5F1}" type="datetime1">
              <a:rPr lang="en-US" smtClean="0"/>
              <a:pPr/>
              <a:t>10/4/2019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64FD-60A3-40FC-B199-6F0B6745C998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8795" y="214290"/>
            <a:ext cx="3571900" cy="571504"/>
          </a:xfrm>
        </p:spPr>
        <p:txBody>
          <a:bodyPr>
            <a:normAutofit fontScale="90000"/>
          </a:bodyPr>
          <a:lstStyle/>
          <a:p>
            <a:r>
              <a:rPr lang="en-IN" dirty="0" smtClean="0"/>
              <a:t>Cont.,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911" y="1285860"/>
            <a:ext cx="7858180" cy="5214974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150000"/>
              </a:lnSpc>
            </a:pPr>
            <a:r>
              <a:rPr lang="en-IN" dirty="0" smtClean="0"/>
              <a:t>	</a:t>
            </a:r>
            <a:r>
              <a:rPr lang="ta-IN" dirty="0" smtClean="0"/>
              <a:t>நகர்ப்புற சூழலில் வளரும் மாணவர்களுக்கு கிராமப்புற</a:t>
            </a:r>
            <a:r>
              <a:rPr lang="en-US" dirty="0" err="1" smtClean="0"/>
              <a:t>ச்</a:t>
            </a:r>
            <a:r>
              <a:rPr lang="en-US" dirty="0" smtClean="0"/>
              <a:t> </a:t>
            </a:r>
            <a:r>
              <a:rPr lang="ta-IN" dirty="0" smtClean="0"/>
              <a:t>சூழலை பற்றிய முழுமையா</a:t>
            </a:r>
            <a:r>
              <a:rPr lang="en-US" dirty="0" smtClean="0"/>
              <a:t>ன </a:t>
            </a:r>
            <a:r>
              <a:rPr lang="ta-IN" dirty="0" smtClean="0"/>
              <a:t>புரிதல் கிடைக்காமல் போகலாம்</a:t>
            </a:r>
            <a:r>
              <a:rPr lang="en-US" dirty="0" smtClean="0"/>
              <a:t>. </a:t>
            </a:r>
            <a:r>
              <a:rPr lang="ta-IN" dirty="0" smtClean="0"/>
              <a:t>அதைப்போலவே நகர்ப்புற சூழலைப்பற்றிய புரிதல்</a:t>
            </a:r>
            <a:r>
              <a:rPr lang="en-IN" dirty="0" smtClean="0"/>
              <a:t>, </a:t>
            </a:r>
            <a:endParaRPr lang="en-IN" dirty="0" smtClean="0"/>
          </a:p>
          <a:p>
            <a:pPr algn="just">
              <a:lnSpc>
                <a:spcPct val="150000"/>
              </a:lnSpc>
            </a:pPr>
            <a:r>
              <a:rPr lang="ta-IN" dirty="0" smtClean="0"/>
              <a:t>கிராமப்புற </a:t>
            </a:r>
            <a:r>
              <a:rPr lang="ta-IN" dirty="0" smtClean="0"/>
              <a:t>மாணவர்களுக்கு இல்லாமல் இருக்கலாம்</a:t>
            </a:r>
            <a:r>
              <a:rPr lang="en-IN" dirty="0" smtClean="0"/>
              <a:t>. </a:t>
            </a:r>
            <a:r>
              <a:rPr lang="ta-IN" dirty="0" smtClean="0"/>
              <a:t>கிராமப்புற சூழலில் வளரும் மாணவர்களுக்கு ஆயத்த ஆடை கடைகள்</a:t>
            </a:r>
            <a:r>
              <a:rPr lang="en-IN" dirty="0" smtClean="0"/>
              <a:t>, </a:t>
            </a:r>
            <a:r>
              <a:rPr lang="ta-IN" dirty="0" smtClean="0"/>
              <a:t>தொழிற்சாலைகள்</a:t>
            </a:r>
            <a:r>
              <a:rPr lang="en-IN" dirty="0" smtClean="0"/>
              <a:t>, </a:t>
            </a:r>
            <a:r>
              <a:rPr lang="ta-IN" dirty="0" smtClean="0"/>
              <a:t>பல அடுக்கு மாடி கொண்ட வணிக வளாகங்களை கற்பனை  </a:t>
            </a:r>
            <a:r>
              <a:rPr lang="en-IN" dirty="0" err="1" smtClean="0"/>
              <a:t>செய்வது</a:t>
            </a:r>
            <a:r>
              <a:rPr lang="en-IN" dirty="0" smtClean="0"/>
              <a:t> </a:t>
            </a:r>
            <a:r>
              <a:rPr lang="en-IN" dirty="0" err="1" smtClean="0"/>
              <a:t>என்பது</a:t>
            </a:r>
            <a:r>
              <a:rPr lang="en-IN" dirty="0" smtClean="0"/>
              <a:t> </a:t>
            </a:r>
            <a:r>
              <a:rPr lang="en-IN" dirty="0" err="1" smtClean="0"/>
              <a:t>கடினமாக</a:t>
            </a:r>
            <a:r>
              <a:rPr lang="en-IN" dirty="0" smtClean="0"/>
              <a:t> </a:t>
            </a:r>
            <a:r>
              <a:rPr lang="en-IN" dirty="0" err="1" smtClean="0"/>
              <a:t>இருக்கலாம்</a:t>
            </a:r>
            <a:endParaRPr lang="en-IN" dirty="0" smtClean="0"/>
          </a:p>
          <a:p>
            <a:pPr algn="just">
              <a:lnSpc>
                <a:spcPct val="150000"/>
              </a:lnSpc>
            </a:pPr>
            <a:r>
              <a:rPr lang="en-IN" dirty="0" smtClean="0"/>
              <a:t> </a:t>
            </a:r>
            <a:r>
              <a:rPr lang="en-IN" dirty="0" err="1" smtClean="0"/>
              <a:t>இவ்விரண்டு</a:t>
            </a:r>
            <a:r>
              <a:rPr lang="en-IN" dirty="0" smtClean="0"/>
              <a:t> </a:t>
            </a:r>
            <a:r>
              <a:rPr lang="en-IN" dirty="0" err="1" smtClean="0"/>
              <a:t>சூழல்களையும்</a:t>
            </a:r>
            <a:r>
              <a:rPr lang="en-IN" dirty="0" smtClean="0"/>
              <a:t>, </a:t>
            </a:r>
            <a:r>
              <a:rPr lang="en-IN" dirty="0" err="1" smtClean="0"/>
              <a:t>ஆசிரியர்</a:t>
            </a:r>
            <a:r>
              <a:rPr lang="en-IN" dirty="0" smtClean="0"/>
              <a:t> </a:t>
            </a:r>
            <a:r>
              <a:rPr lang="en-IN" dirty="0" err="1" smtClean="0"/>
              <a:t>பாடச்சூழல்</a:t>
            </a:r>
            <a:r>
              <a:rPr lang="en-IN" dirty="0" smtClean="0"/>
              <a:t> </a:t>
            </a:r>
            <a:r>
              <a:rPr lang="en-IN" dirty="0" err="1" smtClean="0"/>
              <a:t>தரும்</a:t>
            </a:r>
            <a:r>
              <a:rPr lang="en-IN" dirty="0" smtClean="0"/>
              <a:t> </a:t>
            </a:r>
            <a:r>
              <a:rPr lang="en-IN" dirty="0" err="1" smtClean="0"/>
              <a:t>காட்சினை</a:t>
            </a:r>
            <a:r>
              <a:rPr lang="en-IN" dirty="0" smtClean="0"/>
              <a:t> </a:t>
            </a:r>
            <a:r>
              <a:rPr lang="en-IN" dirty="0" err="1" smtClean="0"/>
              <a:t>புரிந்துகொள்ள</a:t>
            </a:r>
            <a:r>
              <a:rPr lang="en-IN" dirty="0" smtClean="0"/>
              <a:t> </a:t>
            </a:r>
            <a:r>
              <a:rPr lang="en-IN" dirty="0" err="1" smtClean="0"/>
              <a:t>உதவி</a:t>
            </a:r>
            <a:r>
              <a:rPr lang="en-IN" dirty="0" smtClean="0"/>
              <a:t> </a:t>
            </a:r>
            <a:r>
              <a:rPr lang="en-IN" dirty="0" err="1" smtClean="0"/>
              <a:t>செய்ய</a:t>
            </a:r>
            <a:r>
              <a:rPr lang="en-IN" dirty="0" smtClean="0"/>
              <a:t> </a:t>
            </a:r>
            <a:r>
              <a:rPr lang="en-IN" dirty="0" err="1" smtClean="0"/>
              <a:t>முடியும்</a:t>
            </a:r>
            <a:r>
              <a:rPr lang="en-IN" dirty="0" smtClean="0"/>
              <a:t>. </a:t>
            </a:r>
            <a:r>
              <a:rPr lang="en-IN" dirty="0" err="1" smtClean="0"/>
              <a:t>இதில்</a:t>
            </a:r>
            <a:r>
              <a:rPr lang="en-IN" dirty="0" smtClean="0"/>
              <a:t> </a:t>
            </a:r>
            <a:r>
              <a:rPr lang="en-IN" dirty="0" err="1" smtClean="0"/>
              <a:t>ஏற்படும்</a:t>
            </a:r>
            <a:r>
              <a:rPr lang="en-IN" dirty="0" smtClean="0"/>
              <a:t> </a:t>
            </a:r>
            <a:r>
              <a:rPr lang="en-IN" dirty="0" err="1" smtClean="0"/>
              <a:t>இடர்களுக்கு</a:t>
            </a:r>
            <a:r>
              <a:rPr lang="en-IN" dirty="0" smtClean="0"/>
              <a:t> </a:t>
            </a:r>
            <a:r>
              <a:rPr lang="en-IN" dirty="0" err="1" smtClean="0"/>
              <a:t>தீர்வாக</a:t>
            </a:r>
            <a:r>
              <a:rPr lang="en-IN" dirty="0" smtClean="0"/>
              <a:t> </a:t>
            </a:r>
            <a:r>
              <a:rPr lang="en-IN" dirty="0" err="1" smtClean="0"/>
              <a:t>வேளாண்மை</a:t>
            </a:r>
            <a:r>
              <a:rPr lang="en-IN" dirty="0" smtClean="0"/>
              <a:t>, </a:t>
            </a:r>
            <a:r>
              <a:rPr lang="ta-IN" dirty="0" smtClean="0"/>
              <a:t>மீன் சந்தைகள்</a:t>
            </a:r>
            <a:r>
              <a:rPr lang="en-IN" dirty="0" smtClean="0"/>
              <a:t>, </a:t>
            </a:r>
            <a:r>
              <a:rPr lang="ta-IN" dirty="0" smtClean="0"/>
              <a:t>வணிக வளாகங்களில் நடைபெறும் விற்பனைகள்</a:t>
            </a:r>
            <a:r>
              <a:rPr lang="en-IN" dirty="0" smtClean="0"/>
              <a:t>, </a:t>
            </a:r>
            <a:r>
              <a:rPr lang="en-IN" dirty="0" err="1" smtClean="0"/>
              <a:t>ஆயத்த</a:t>
            </a:r>
            <a:r>
              <a:rPr lang="en-IN" dirty="0" smtClean="0"/>
              <a:t> </a:t>
            </a:r>
            <a:r>
              <a:rPr lang="ta-IN" dirty="0" smtClean="0"/>
              <a:t>ஆடை தொழிற்சாலைக</a:t>
            </a:r>
            <a:r>
              <a:rPr lang="en-US" dirty="0" err="1" smtClean="0"/>
              <a:t>ள்</a:t>
            </a:r>
            <a:r>
              <a:rPr lang="en-US" dirty="0" smtClean="0"/>
              <a:t> </a:t>
            </a:r>
            <a:r>
              <a:rPr lang="en-US" dirty="0" err="1" smtClean="0"/>
              <a:t>அடங்கிய</a:t>
            </a:r>
            <a:r>
              <a:rPr lang="en-US" dirty="0" smtClean="0"/>
              <a:t>  </a:t>
            </a:r>
            <a:r>
              <a:rPr lang="en-IN" dirty="0" err="1" smtClean="0"/>
              <a:t>படக்காட்சிகள்</a:t>
            </a:r>
            <a:r>
              <a:rPr lang="en-IN" dirty="0" smtClean="0"/>
              <a:t> </a:t>
            </a:r>
            <a:r>
              <a:rPr lang="en-IN" dirty="0" err="1" smtClean="0"/>
              <a:t>அல்லது</a:t>
            </a:r>
            <a:r>
              <a:rPr lang="en-IN" dirty="0" smtClean="0"/>
              <a:t> </a:t>
            </a:r>
            <a:r>
              <a:rPr lang="en-IN" dirty="0" err="1" smtClean="0"/>
              <a:t>திரைப்பட</a:t>
            </a:r>
            <a:r>
              <a:rPr lang="en-IN" dirty="0" smtClean="0"/>
              <a:t> </a:t>
            </a:r>
            <a:r>
              <a:rPr lang="en-IN" dirty="0" err="1" smtClean="0"/>
              <a:t>காட்சிகளை</a:t>
            </a:r>
            <a:r>
              <a:rPr lang="en-IN" dirty="0" smtClean="0"/>
              <a:t> </a:t>
            </a:r>
            <a:r>
              <a:rPr lang="en-IN" dirty="0" err="1" smtClean="0"/>
              <a:t>ஆசிரியர்</a:t>
            </a:r>
            <a:r>
              <a:rPr lang="en-IN" dirty="0" smtClean="0"/>
              <a:t> </a:t>
            </a:r>
            <a:r>
              <a:rPr lang="en-IN" dirty="0" err="1" smtClean="0"/>
              <a:t>பயன்படுத்தலாம்</a:t>
            </a:r>
            <a:r>
              <a:rPr lang="en-IN" dirty="0" smtClean="0"/>
              <a:t>.</a:t>
            </a:r>
          </a:p>
          <a:p>
            <a:pPr algn="just">
              <a:lnSpc>
                <a:spcPct val="150000"/>
              </a:lnSpc>
            </a:pP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F51-826C-426B-9856-CA298396091D}" type="datetime1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64FD-60A3-40FC-B199-6F0B6745C998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728" y="214290"/>
            <a:ext cx="4555625" cy="804626"/>
          </a:xfrm>
        </p:spPr>
        <p:txBody>
          <a:bodyPr>
            <a:normAutofit fontScale="90000"/>
          </a:bodyPr>
          <a:lstStyle/>
          <a:p>
            <a:r>
              <a:rPr lang="ta-IN" b="1" dirty="0" smtClean="0"/>
              <a:t>செயல்பாடு</a:t>
            </a:r>
            <a:r>
              <a:rPr lang="en-IN" b="1" dirty="0" smtClean="0"/>
              <a:t> 3</a:t>
            </a:r>
            <a:r>
              <a:rPr lang="en-IN" dirty="0" smtClean="0"/>
              <a:t/>
            </a:r>
            <a:br>
              <a:rPr lang="en-IN" dirty="0" smtClean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911" y="1071546"/>
            <a:ext cx="8215370" cy="5572164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IN" dirty="0" err="1" smtClean="0">
                <a:latin typeface="Latha" pitchFamily="34" charset="0"/>
                <a:cs typeface="Latha" pitchFamily="34" charset="0"/>
              </a:rPr>
              <a:t>மாணவர்கள்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சுறுசுறுப்பாக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ஈடுபடுவதற்கென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பாடப்புத்தகத்தில்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தரப்பட்டுள்ள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விவரித்தல்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முறைகளோடு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,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பிற்சேர்க்கையாக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கணக்கெடுப்பு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முறை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அல்லது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தகவல்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சேகரிப்பு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முறையினையும்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பயன்படுத்தலாம்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en-IN" dirty="0" smtClean="0">
                <a:latin typeface="Latha" pitchFamily="34" charset="0"/>
                <a:cs typeface="Latha" pitchFamily="34" charset="0"/>
              </a:rPr>
              <a:t>	</a:t>
            </a:r>
            <a:r>
              <a:rPr lang="ta-IN" dirty="0" smtClean="0">
                <a:latin typeface="Latha" pitchFamily="34" charset="0"/>
                <a:cs typeface="Latha" pitchFamily="34" charset="0"/>
              </a:rPr>
              <a:t>பல்வேறு தொழி</a:t>
            </a:r>
            <a:r>
              <a:rPr lang="en-US" dirty="0" err="1" smtClean="0">
                <a:latin typeface="Latha" pitchFamily="34" charset="0"/>
                <a:cs typeface="Latha" pitchFamily="34" charset="0"/>
              </a:rPr>
              <a:t>ல்</a:t>
            </a:r>
            <a:r>
              <a:rPr lang="ta-IN" dirty="0" smtClean="0">
                <a:latin typeface="Latha" pitchFamily="34" charset="0"/>
                <a:cs typeface="Latha" pitchFamily="34" charset="0"/>
              </a:rPr>
              <a:t>க</a:t>
            </a:r>
            <a:r>
              <a:rPr lang="en-US" dirty="0" err="1" smtClean="0">
                <a:latin typeface="Latha" pitchFamily="34" charset="0"/>
                <a:cs typeface="Latha" pitchFamily="34" charset="0"/>
              </a:rPr>
              <a:t>ள்</a:t>
            </a:r>
            <a:r>
              <a:rPr lang="en-US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ta-IN" dirty="0" smtClean="0">
                <a:latin typeface="Latha" pitchFamily="34" charset="0"/>
                <a:cs typeface="Latha" pitchFamily="34" charset="0"/>
              </a:rPr>
              <a:t>செய்வோரை மாணவர்கள் சந்திக்க வழிகாட்டலாம்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. </a:t>
            </a:r>
            <a:r>
              <a:rPr lang="ta-IN" dirty="0" smtClean="0">
                <a:latin typeface="Latha" pitchFamily="34" charset="0"/>
                <a:cs typeface="Latha" pitchFamily="34" charset="0"/>
              </a:rPr>
              <a:t>சில மாணவ</a:t>
            </a:r>
            <a:r>
              <a:rPr lang="en-US" dirty="0" err="1" smtClean="0">
                <a:latin typeface="Latha" pitchFamily="34" charset="0"/>
                <a:cs typeface="Latha" pitchFamily="34" charset="0"/>
              </a:rPr>
              <a:t>ர்</a:t>
            </a:r>
            <a:r>
              <a:rPr lang="ta-IN" dirty="0" smtClean="0">
                <a:latin typeface="Latha" pitchFamily="34" charset="0"/>
                <a:cs typeface="Latha" pitchFamily="34" charset="0"/>
              </a:rPr>
              <a:t>களின் பெற்றோர்கள் கூட இந்த வேலைகளை</a:t>
            </a:r>
            <a:r>
              <a:rPr lang="en-US" dirty="0" err="1" smtClean="0">
                <a:latin typeface="Latha" pitchFamily="34" charset="0"/>
                <a:cs typeface="Latha" pitchFamily="34" charset="0"/>
              </a:rPr>
              <a:t>ச்</a:t>
            </a:r>
            <a:r>
              <a:rPr lang="en-US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ta-IN" dirty="0" smtClean="0">
                <a:latin typeface="Latha" pitchFamily="34" charset="0"/>
                <a:cs typeface="Latha" pitchFamily="34" charset="0"/>
              </a:rPr>
              <a:t>செய்து கொண்டிருக்கலாம்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. </a:t>
            </a:r>
            <a:r>
              <a:rPr lang="ta-IN" dirty="0" smtClean="0">
                <a:latin typeface="Latha" pitchFamily="34" charset="0"/>
                <a:cs typeface="Latha" pitchFamily="34" charset="0"/>
              </a:rPr>
              <a:t>இதற்காக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, </a:t>
            </a:r>
            <a:r>
              <a:rPr lang="ta-IN" dirty="0" smtClean="0">
                <a:latin typeface="Latha" pitchFamily="34" charset="0"/>
                <a:cs typeface="Latha" pitchFamily="34" charset="0"/>
              </a:rPr>
              <a:t>மாணவர்களின் பெற்றோர்கள் செய்யும் பணிகளை பற்றிய விவரங்களை சேகரிக்க மாணவர்களை ஊக்</a:t>
            </a:r>
            <a:r>
              <a:rPr lang="en-US" dirty="0" smtClean="0">
                <a:latin typeface="Latha" pitchFamily="34" charset="0"/>
                <a:cs typeface="Latha" pitchFamily="34" charset="0"/>
              </a:rPr>
              <a:t>க</a:t>
            </a:r>
            <a:r>
              <a:rPr lang="ta-IN" dirty="0" smtClean="0">
                <a:latin typeface="Latha" pitchFamily="34" charset="0"/>
                <a:cs typeface="Latha" pitchFamily="34" charset="0"/>
              </a:rPr>
              <a:t>ப்படுத்தலாம் அல்லது மாணவர்களை கீழ்</a:t>
            </a:r>
            <a:r>
              <a:rPr lang="en-US" dirty="0" err="1" smtClean="0">
                <a:latin typeface="Latha" pitchFamily="34" charset="0"/>
                <a:cs typeface="Latha" pitchFamily="34" charset="0"/>
              </a:rPr>
              <a:t>க்</a:t>
            </a:r>
            <a:r>
              <a:rPr lang="ta-IN" dirty="0" smtClean="0">
                <a:latin typeface="Latha" pitchFamily="34" charset="0"/>
                <a:cs typeface="Latha" pitchFamily="34" charset="0"/>
              </a:rPr>
              <a:t>கண்ட தகவல்களை சேகரிக்க ஆசிரியர் வழிகாட்டலாம்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. </a:t>
            </a:r>
            <a:endParaRPr lang="en-IN" dirty="0">
              <a:latin typeface="Latha" pitchFamily="34" charset="0"/>
              <a:cs typeface="Latha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F51-826C-426B-9856-CA298396091D}" type="datetime1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64FD-60A3-40FC-B199-6F0B6745C998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7290" y="285728"/>
            <a:ext cx="5627195" cy="590312"/>
          </a:xfrm>
        </p:spPr>
        <p:txBody>
          <a:bodyPr>
            <a:normAutofit fontScale="90000"/>
          </a:bodyPr>
          <a:lstStyle/>
          <a:p>
            <a:r>
              <a:rPr lang="en-IN" dirty="0" err="1" smtClean="0"/>
              <a:t>தகவல்</a:t>
            </a:r>
            <a:r>
              <a:rPr lang="en-IN" dirty="0" smtClean="0"/>
              <a:t> </a:t>
            </a:r>
            <a:r>
              <a:rPr lang="en-IN" dirty="0" err="1" smtClean="0"/>
              <a:t>சேகரிப்பு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48" y="1500174"/>
            <a:ext cx="8215369" cy="4786346"/>
          </a:xfrm>
        </p:spPr>
        <p:txBody>
          <a:bodyPr>
            <a:normAutofit lnSpcReduction="10000"/>
          </a:bodyPr>
          <a:lstStyle/>
          <a:p>
            <a:pPr marL="400050" lvl="0" indent="-400050">
              <a:buFont typeface="+mj-lt"/>
              <a:buAutoNum type="romanUcPeriod"/>
            </a:pPr>
            <a:r>
              <a:rPr lang="ta-IN" dirty="0" smtClean="0"/>
              <a:t>பாலினம் </a:t>
            </a:r>
            <a:r>
              <a:rPr lang="en-IN" dirty="0" smtClean="0"/>
              <a:t>:</a:t>
            </a:r>
          </a:p>
          <a:p>
            <a:pPr marL="400050" lvl="0" indent="-400050">
              <a:buFont typeface="+mj-lt"/>
              <a:buAutoNum type="romanUcPeriod"/>
            </a:pPr>
            <a:r>
              <a:rPr lang="ta-IN" dirty="0" smtClean="0"/>
              <a:t>தொழில் </a:t>
            </a:r>
            <a:r>
              <a:rPr lang="en-IN" dirty="0" smtClean="0"/>
              <a:t>:</a:t>
            </a:r>
          </a:p>
          <a:p>
            <a:pPr marL="400050" lvl="0" indent="-400050">
              <a:buFont typeface="+mj-lt"/>
              <a:buAutoNum type="romanUcPeriod"/>
            </a:pPr>
            <a:r>
              <a:rPr lang="ta-IN" dirty="0" smtClean="0"/>
              <a:t>தொழிலில் </a:t>
            </a:r>
            <a:r>
              <a:rPr lang="en-US" dirty="0" err="1" smtClean="0"/>
              <a:t>உள்ள</a:t>
            </a:r>
            <a:r>
              <a:rPr lang="en-US" dirty="0" smtClean="0"/>
              <a:t> </a:t>
            </a:r>
            <a:r>
              <a:rPr lang="ta-IN" dirty="0" smtClean="0"/>
              <a:t>செயல்பாடுகள் என்ன</a:t>
            </a:r>
            <a:r>
              <a:rPr lang="en-IN" dirty="0" smtClean="0"/>
              <a:t>? </a:t>
            </a:r>
          </a:p>
          <a:p>
            <a:pPr marL="400050" lvl="0" indent="-400050">
              <a:buFont typeface="+mj-lt"/>
              <a:buAutoNum type="romanUcPeriod"/>
            </a:pPr>
            <a:r>
              <a:rPr lang="ta-IN" dirty="0" smtClean="0"/>
              <a:t>வீட்டிலிருந்து பணிக்கு செல்ல வேண்டிய நேரம் மற்றும்  </a:t>
            </a:r>
            <a:r>
              <a:rPr lang="en-IN" dirty="0" err="1" smtClean="0"/>
              <a:t>திரும்பி</a:t>
            </a:r>
            <a:r>
              <a:rPr lang="en-IN" dirty="0" smtClean="0"/>
              <a:t> </a:t>
            </a:r>
            <a:r>
              <a:rPr lang="ta-IN" dirty="0" smtClean="0"/>
              <a:t>வரக்கூடிய நேரம் என்ன</a:t>
            </a:r>
            <a:r>
              <a:rPr lang="en-IN" dirty="0" smtClean="0"/>
              <a:t>? </a:t>
            </a:r>
          </a:p>
          <a:p>
            <a:pPr marL="400050" lvl="0" indent="-400050">
              <a:buFont typeface="+mj-lt"/>
              <a:buAutoNum type="romanUcPeriod"/>
            </a:pPr>
            <a:r>
              <a:rPr lang="ta-IN" dirty="0" smtClean="0"/>
              <a:t>பணியிடத்திற்கு எவ்வாறு செல்கிறார்கள்</a:t>
            </a:r>
            <a:r>
              <a:rPr lang="en-IN" dirty="0" smtClean="0"/>
              <a:t>? (</a:t>
            </a:r>
            <a:r>
              <a:rPr lang="ta-IN" dirty="0" smtClean="0"/>
              <a:t>போக்குவரத்து</a:t>
            </a:r>
            <a:r>
              <a:rPr lang="en-IN" dirty="0" smtClean="0"/>
              <a:t>), </a:t>
            </a:r>
          </a:p>
          <a:p>
            <a:pPr marL="400050" lvl="0" indent="-400050">
              <a:buFont typeface="+mj-lt"/>
              <a:buAutoNum type="romanUcPeriod"/>
            </a:pPr>
            <a:r>
              <a:rPr lang="ta-IN" dirty="0" smtClean="0"/>
              <a:t>எவ்வளவு சம்பளம் பெறுகிறார்கள் வாரத்திற்கு</a:t>
            </a:r>
            <a:r>
              <a:rPr lang="en-IN" dirty="0" smtClean="0"/>
              <a:t> / </a:t>
            </a:r>
            <a:r>
              <a:rPr lang="ta-IN" dirty="0" smtClean="0"/>
              <a:t>மாதத்திற்கு</a:t>
            </a:r>
            <a:r>
              <a:rPr lang="en-US" dirty="0" smtClean="0"/>
              <a:t>? </a:t>
            </a:r>
            <a:endParaRPr lang="en-IN" dirty="0" smtClean="0"/>
          </a:p>
          <a:p>
            <a:pPr marL="400050" lvl="0" indent="-400050">
              <a:buFont typeface="+mj-lt"/>
              <a:buAutoNum type="romanUcPeriod"/>
            </a:pPr>
            <a:r>
              <a:rPr lang="en-US" dirty="0" err="1" smtClean="0"/>
              <a:t>தினந்தோறும்</a:t>
            </a:r>
            <a:r>
              <a:rPr lang="en-US" dirty="0" smtClean="0"/>
              <a:t> </a:t>
            </a:r>
            <a:r>
              <a:rPr lang="ta-IN" dirty="0" smtClean="0"/>
              <a:t>வேலை கிடைக்கிறதா</a:t>
            </a:r>
            <a:r>
              <a:rPr lang="en-IN" dirty="0" smtClean="0"/>
              <a:t>? </a:t>
            </a:r>
            <a:r>
              <a:rPr lang="ta-IN" dirty="0" smtClean="0"/>
              <a:t>எந்த மாதத்தில் </a:t>
            </a:r>
            <a:r>
              <a:rPr lang="en-US" dirty="0" err="1" smtClean="0"/>
              <a:t>தொடர்ந்து</a:t>
            </a:r>
            <a:r>
              <a:rPr lang="en-US" dirty="0" smtClean="0"/>
              <a:t> </a:t>
            </a:r>
            <a:r>
              <a:rPr lang="ta-IN" dirty="0" smtClean="0"/>
              <a:t>வேலை கிடைக்கிறது</a:t>
            </a:r>
            <a:r>
              <a:rPr lang="en-US" dirty="0" smtClean="0"/>
              <a:t>?  </a:t>
            </a:r>
            <a:r>
              <a:rPr lang="en-US" dirty="0" err="1" smtClean="0"/>
              <a:t>தொடர்ந்து</a:t>
            </a:r>
            <a:r>
              <a:rPr lang="en-US" dirty="0" smtClean="0"/>
              <a:t>  </a:t>
            </a:r>
            <a:r>
              <a:rPr lang="ta-IN" dirty="0" smtClean="0"/>
              <a:t>வேலை கிடைப்பதில்லை ஏன்</a:t>
            </a:r>
            <a:r>
              <a:rPr lang="en-US" dirty="0" smtClean="0"/>
              <a:t>?</a:t>
            </a:r>
            <a:r>
              <a:rPr lang="en-IN" dirty="0" smtClean="0"/>
              <a:t>. </a:t>
            </a:r>
          </a:p>
          <a:p>
            <a:pPr marL="400050" lvl="0" indent="-400050">
              <a:buFont typeface="+mj-lt"/>
              <a:buAutoNum type="romanUcPeriod"/>
            </a:pPr>
            <a:r>
              <a:rPr lang="ta-IN" dirty="0" smtClean="0"/>
              <a:t>பெறப்படும் வருமானம் குடும்பத்திற்கு போதுமானதாக உள்ளதா</a:t>
            </a:r>
            <a:r>
              <a:rPr lang="en-IN" dirty="0" smtClean="0"/>
              <a:t>? </a:t>
            </a:r>
            <a:r>
              <a:rPr lang="ta-IN" dirty="0" smtClean="0"/>
              <a:t>இல்லையெனில்  </a:t>
            </a:r>
            <a:r>
              <a:rPr lang="en-IN" dirty="0" err="1" smtClean="0"/>
              <a:t>வேறு</a:t>
            </a:r>
            <a:r>
              <a:rPr lang="en-IN" dirty="0" smtClean="0"/>
              <a:t> </a:t>
            </a:r>
            <a:r>
              <a:rPr lang="ta-IN" dirty="0" smtClean="0"/>
              <a:t>மாற்று வழி</a:t>
            </a:r>
            <a:r>
              <a:rPr lang="en-US" dirty="0" err="1" smtClean="0"/>
              <a:t>கள்</a:t>
            </a:r>
            <a:r>
              <a:rPr lang="en-US" dirty="0" smtClean="0"/>
              <a:t>  </a:t>
            </a:r>
            <a:r>
              <a:rPr lang="ta-IN" dirty="0" smtClean="0"/>
              <a:t>என்ன </a:t>
            </a:r>
            <a:r>
              <a:rPr lang="en-US" dirty="0" err="1" smtClean="0"/>
              <a:t>உள்ளது</a:t>
            </a:r>
            <a:r>
              <a:rPr lang="en-IN" dirty="0" smtClean="0"/>
              <a:t>. </a:t>
            </a:r>
          </a:p>
          <a:p>
            <a:pPr marL="400050" indent="-400050">
              <a:buFont typeface="+mj-lt"/>
              <a:buAutoNum type="romanUcPeriod"/>
            </a:pPr>
            <a:r>
              <a:rPr lang="en-IN" dirty="0" smtClean="0"/>
              <a:t>( </a:t>
            </a:r>
            <a:r>
              <a:rPr lang="ta-IN" dirty="0" smtClean="0"/>
              <a:t>மேலும் சிலவற்றைக் கூட இந்தப் பட்டியிலில் சேர்க்கலாம்</a:t>
            </a:r>
            <a:r>
              <a:rPr lang="en-IN" dirty="0" smtClean="0"/>
              <a:t>)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F51-826C-426B-9856-CA298396091D}" type="datetime1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64FD-60A3-40FC-B199-6F0B6745C998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3" y="214290"/>
            <a:ext cx="1214446" cy="428628"/>
          </a:xfrm>
        </p:spPr>
        <p:txBody>
          <a:bodyPr>
            <a:normAutofit fontScale="90000"/>
          </a:bodyPr>
          <a:lstStyle/>
          <a:p>
            <a:r>
              <a:rPr lang="en-IN" dirty="0" smtClean="0"/>
              <a:t>.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911" y="928670"/>
            <a:ext cx="8215370" cy="5643602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IN" dirty="0" err="1" smtClean="0">
                <a:latin typeface="Latha" pitchFamily="34" charset="0"/>
                <a:cs typeface="Latha" pitchFamily="34" charset="0"/>
              </a:rPr>
              <a:t>இச்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செயல்பாடானது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ta-IN" dirty="0" smtClean="0">
                <a:latin typeface="Latha" pitchFamily="34" charset="0"/>
                <a:cs typeface="Latha" pitchFamily="34" charset="0"/>
              </a:rPr>
              <a:t>பல்வேறு தொழில்களில் ஈடுபடுவோர் எதிகொள்ளும் இ</a:t>
            </a:r>
            <a:r>
              <a:rPr lang="en-US" dirty="0" err="1" smtClean="0">
                <a:latin typeface="Latha" pitchFamily="34" charset="0"/>
                <a:cs typeface="Latha" pitchFamily="34" charset="0"/>
              </a:rPr>
              <a:t>டர்கள்</a:t>
            </a:r>
            <a:r>
              <a:rPr lang="en-US" dirty="0" smtClean="0">
                <a:latin typeface="Latha" pitchFamily="34" charset="0"/>
                <a:cs typeface="Latha" pitchFamily="34" charset="0"/>
              </a:rPr>
              <a:t>  </a:t>
            </a:r>
            <a:r>
              <a:rPr lang="ta-IN" dirty="0" smtClean="0">
                <a:latin typeface="Latha" pitchFamily="34" charset="0"/>
                <a:cs typeface="Latha" pitchFamily="34" charset="0"/>
              </a:rPr>
              <a:t>மற்றும் சவால்களை அறிந்து கொள்ள உதவும்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. </a:t>
            </a:r>
            <a:r>
              <a:rPr lang="ta-IN" dirty="0" smtClean="0">
                <a:latin typeface="Latha" pitchFamily="34" charset="0"/>
                <a:cs typeface="Latha" pitchFamily="34" charset="0"/>
              </a:rPr>
              <a:t>ஆசிரியர் மாணவர்களுடன் பல்வேறு தொழில்களுக்கு செல்வோரும்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, </a:t>
            </a:r>
            <a:r>
              <a:rPr lang="ta-IN" dirty="0" smtClean="0">
                <a:latin typeface="Latha" pitchFamily="34" charset="0"/>
                <a:cs typeface="Latha" pitchFamily="34" charset="0"/>
              </a:rPr>
              <a:t>சுய தொழில் செய்வோரும் எதி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ர்</a:t>
            </a:r>
            <a:r>
              <a:rPr lang="ta-IN" dirty="0" smtClean="0">
                <a:latin typeface="Latha" pitchFamily="34" charset="0"/>
                <a:cs typeface="Latha" pitchFamily="34" charset="0"/>
              </a:rPr>
              <a:t>கொள்ளும் பிரச்சினைகளையும்</a:t>
            </a:r>
            <a:r>
              <a:rPr lang="en-US" dirty="0" smtClean="0">
                <a:latin typeface="Latha" pitchFamily="34" charset="0"/>
                <a:cs typeface="Latha" pitchFamily="34" charset="0"/>
              </a:rPr>
              <a:t>, </a:t>
            </a:r>
            <a:r>
              <a:rPr lang="ta-IN" dirty="0" smtClean="0">
                <a:latin typeface="Latha" pitchFamily="34" charset="0"/>
                <a:cs typeface="Latha" pitchFamily="34" charset="0"/>
              </a:rPr>
              <a:t>சவால்களையும் பற்றி 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கணக்கெடுப்பின்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அடிப்படையில்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ta-IN" dirty="0" smtClean="0">
                <a:latin typeface="Latha" pitchFamily="34" charset="0"/>
                <a:cs typeface="Latha" pitchFamily="34" charset="0"/>
              </a:rPr>
              <a:t>விவாதிக்கலாம்</a:t>
            </a:r>
            <a:endParaRPr lang="en-IN" dirty="0" smtClean="0">
              <a:latin typeface="Latha" pitchFamily="34" charset="0"/>
              <a:cs typeface="Latha" pitchFamily="34" charset="0"/>
            </a:endParaRPr>
          </a:p>
          <a:p>
            <a:pPr lvl="0">
              <a:lnSpc>
                <a:spcPct val="150000"/>
              </a:lnSpc>
            </a:pP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இச்செயல்பாட்டின்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முக்கியத்துவம்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மற்றும்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நோக்கம்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என்னவெனில்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, </a:t>
            </a:r>
            <a:r>
              <a:rPr lang="ta-IN" dirty="0" smtClean="0">
                <a:latin typeface="Latha" pitchFamily="34" charset="0"/>
                <a:cs typeface="Latha" pitchFamily="34" charset="0"/>
              </a:rPr>
              <a:t>மாணாக்கரின் மனதில்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ஒரு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US" dirty="0" err="1" smtClean="0">
                <a:latin typeface="Latha" pitchFamily="34" charset="0"/>
                <a:cs typeface="Latha" pitchFamily="34" charset="0"/>
              </a:rPr>
              <a:t>குறிப்பிட்ட</a:t>
            </a:r>
            <a:r>
              <a:rPr lang="en-US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ta-IN" dirty="0" smtClean="0">
                <a:latin typeface="Latha" pitchFamily="34" charset="0"/>
                <a:cs typeface="Latha" pitchFamily="34" charset="0"/>
              </a:rPr>
              <a:t>தொழிலின் </a:t>
            </a:r>
            <a:r>
              <a:rPr lang="en-IN" dirty="0" err="1" smtClean="0">
                <a:latin typeface="Latha" pitchFamily="34" charset="0"/>
                <a:cs typeface="Latha" pitchFamily="34" charset="0"/>
              </a:rPr>
              <a:t>தொழிலாளர்களின்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ta-IN" dirty="0" smtClean="0">
                <a:latin typeface="Latha" pitchFamily="34" charset="0"/>
                <a:cs typeface="Latha" pitchFamily="34" charset="0"/>
              </a:rPr>
              <a:t>கண்ணியத்தை உணரச் செய்தல்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. </a:t>
            </a:r>
          </a:p>
          <a:p>
            <a:pPr lvl="0">
              <a:lnSpc>
                <a:spcPct val="150000"/>
              </a:lnSpc>
            </a:pPr>
            <a:r>
              <a:rPr lang="ta-IN" dirty="0" smtClean="0">
                <a:latin typeface="Latha" pitchFamily="34" charset="0"/>
                <a:cs typeface="Latha" pitchFamily="34" charset="0"/>
              </a:rPr>
              <a:t>பாலினம் சார்ந்த பாகுபாடு  வேலை </a:t>
            </a:r>
            <a:r>
              <a:rPr lang="en-US" dirty="0" smtClean="0">
                <a:latin typeface="Latha" pitchFamily="34" charset="0"/>
                <a:cs typeface="Latha" pitchFamily="34" charset="0"/>
              </a:rPr>
              <a:t>/ </a:t>
            </a:r>
            <a:r>
              <a:rPr lang="ta-IN" dirty="0" smtClean="0">
                <a:latin typeface="Latha" pitchFamily="34" charset="0"/>
                <a:cs typeface="Latha" pitchFamily="34" charset="0"/>
              </a:rPr>
              <a:t>செயல்பாடுகளில் இல்லை </a:t>
            </a:r>
            <a:endParaRPr lang="en-IN" dirty="0" smtClean="0">
              <a:latin typeface="Latha" pitchFamily="34" charset="0"/>
              <a:cs typeface="Latha" pitchFamily="34" charset="0"/>
            </a:endParaRPr>
          </a:p>
          <a:p>
            <a:pPr lvl="0">
              <a:lnSpc>
                <a:spcPct val="150000"/>
              </a:lnSpc>
            </a:pPr>
            <a:r>
              <a:rPr lang="ta-IN" dirty="0" smtClean="0">
                <a:latin typeface="Latha" pitchFamily="34" charset="0"/>
                <a:cs typeface="Latha" pitchFamily="34" charset="0"/>
              </a:rPr>
              <a:t>பலதரப்பட்ட தொழில்கள் </a:t>
            </a:r>
            <a:endParaRPr lang="en-IN" dirty="0" smtClean="0">
              <a:latin typeface="Latha" pitchFamily="34" charset="0"/>
              <a:cs typeface="Latha" pitchFamily="34" charset="0"/>
            </a:endParaRPr>
          </a:p>
          <a:p>
            <a:pPr lvl="0">
              <a:lnSpc>
                <a:spcPct val="150000"/>
              </a:lnSpc>
            </a:pPr>
            <a:r>
              <a:rPr lang="ta-IN" dirty="0" smtClean="0">
                <a:latin typeface="Latha" pitchFamily="34" charset="0"/>
                <a:cs typeface="Latha" pitchFamily="34" charset="0"/>
              </a:rPr>
              <a:t>மாணவர்க</a:t>
            </a:r>
            <a:r>
              <a:rPr lang="en-US" dirty="0" err="1" smtClean="0">
                <a:latin typeface="Latha" pitchFamily="34" charset="0"/>
                <a:cs typeface="Latha" pitchFamily="34" charset="0"/>
              </a:rPr>
              <a:t>ள்</a:t>
            </a:r>
            <a:r>
              <a:rPr lang="en-US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US" dirty="0" err="1" smtClean="0">
                <a:latin typeface="Latha" pitchFamily="34" charset="0"/>
                <a:cs typeface="Latha" pitchFamily="34" charset="0"/>
              </a:rPr>
              <a:t>கவனித்த</a:t>
            </a:r>
            <a:r>
              <a:rPr lang="en-US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US" dirty="0" err="1" smtClean="0">
                <a:latin typeface="Latha" pitchFamily="34" charset="0"/>
                <a:cs typeface="Latha" pitchFamily="34" charset="0"/>
              </a:rPr>
              <a:t>வெவ்வேறான</a:t>
            </a:r>
            <a:r>
              <a:rPr lang="en-US" dirty="0" smtClean="0">
                <a:latin typeface="Latha" pitchFamily="34" charset="0"/>
                <a:cs typeface="Latha" pitchFamily="34" charset="0"/>
              </a:rPr>
              <a:t>  </a:t>
            </a:r>
            <a:r>
              <a:rPr lang="ta-IN" dirty="0" smtClean="0">
                <a:latin typeface="Latha" pitchFamily="34" charset="0"/>
                <a:cs typeface="Latha" pitchFamily="34" charset="0"/>
              </a:rPr>
              <a:t>தொழில்களின் ஒற்றுமை வேற்றுமைக</a:t>
            </a:r>
            <a:r>
              <a:rPr lang="en-US" dirty="0" err="1" smtClean="0">
                <a:latin typeface="Latha" pitchFamily="34" charset="0"/>
                <a:cs typeface="Latha" pitchFamily="34" charset="0"/>
              </a:rPr>
              <a:t>ள்</a:t>
            </a:r>
            <a:endParaRPr lang="en-IN" dirty="0" smtClean="0">
              <a:latin typeface="Latha" pitchFamily="34" charset="0"/>
              <a:cs typeface="Latha" pitchFamily="34" charset="0"/>
            </a:endParaRPr>
          </a:p>
          <a:p>
            <a:pPr lvl="0">
              <a:lnSpc>
                <a:spcPct val="150000"/>
              </a:lnSpc>
            </a:pPr>
            <a:r>
              <a:rPr lang="ta-IN" dirty="0" smtClean="0">
                <a:latin typeface="Latha" pitchFamily="34" charset="0"/>
                <a:cs typeface="Latha" pitchFamily="34" charset="0"/>
              </a:rPr>
              <a:t>ஆண்  மற்றும் பெண் ஊதிய வேற்றுமை</a:t>
            </a:r>
            <a:r>
              <a:rPr lang="en-IN" dirty="0" smtClean="0">
                <a:latin typeface="Latha" pitchFamily="34" charset="0"/>
                <a:cs typeface="Latha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en-IN" dirty="0">
              <a:latin typeface="Latha" pitchFamily="34" charset="0"/>
              <a:cs typeface="Latha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F51-826C-426B-9856-CA298396091D}" type="datetime1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64FD-60A3-40FC-B199-6F0B6745C998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F51-826C-426B-9856-CA298396091D}" type="datetime1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64FD-60A3-40FC-B199-6F0B6745C998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85720" y="214290"/>
            <a:ext cx="8643966" cy="519112"/>
          </a:xfrm>
        </p:spPr>
        <p:txBody>
          <a:bodyPr>
            <a:noAutofit/>
          </a:bodyPr>
          <a:lstStyle/>
          <a:p>
            <a:pPr algn="ctr"/>
            <a:r>
              <a:rPr lang="ta-IN" sz="2000" dirty="0" smtClean="0"/>
              <a:t>திரட்டப்பட்ட தகவல்களின் அடிப்படை</a:t>
            </a:r>
            <a:r>
              <a:rPr lang="en-US" sz="2000" dirty="0" err="1" smtClean="0"/>
              <a:t>யில்</a:t>
            </a:r>
            <a:r>
              <a:rPr lang="en-US" sz="2000" dirty="0" smtClean="0"/>
              <a:t>  </a:t>
            </a:r>
            <a:r>
              <a:rPr lang="ta-IN" sz="2000" dirty="0" smtClean="0"/>
              <a:t>மாண</a:t>
            </a:r>
            <a:r>
              <a:rPr lang="en-US" sz="2000" dirty="0" err="1" smtClean="0"/>
              <a:t>வர்களை</a:t>
            </a:r>
            <a:r>
              <a:rPr lang="en-US" sz="2000" dirty="0" smtClean="0"/>
              <a:t>  </a:t>
            </a:r>
            <a:r>
              <a:rPr lang="ta-IN" sz="2000" dirty="0" smtClean="0"/>
              <a:t>கீழ்க்கண்ட அட்டவணை</a:t>
            </a:r>
            <a:r>
              <a:rPr lang="en-US" sz="2000" dirty="0" err="1" smtClean="0"/>
              <a:t>யினை</a:t>
            </a:r>
            <a:r>
              <a:rPr lang="en-US" sz="2000" dirty="0" smtClean="0"/>
              <a:t> </a:t>
            </a:r>
            <a:r>
              <a:rPr lang="ta-IN" sz="2000" dirty="0" smtClean="0"/>
              <a:t>நிரப்ப</a:t>
            </a:r>
            <a:r>
              <a:rPr lang="en-US" sz="2000" dirty="0" err="1" smtClean="0"/>
              <a:t>ச்</a:t>
            </a:r>
            <a:r>
              <a:rPr lang="en-US" sz="2000" dirty="0" smtClean="0"/>
              <a:t> </a:t>
            </a:r>
            <a:r>
              <a:rPr lang="en-US" sz="2000" dirty="0" err="1" smtClean="0"/>
              <a:t>செய்யலாம்</a:t>
            </a:r>
            <a:endParaRPr lang="en-IN" sz="20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4294967295"/>
          </p:nvPr>
        </p:nvGraphicFramePr>
        <p:xfrm>
          <a:off x="928662" y="1120411"/>
          <a:ext cx="7786742" cy="56018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32"/>
                <a:gridCol w="3214710"/>
              </a:tblGrid>
              <a:tr h="9421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ta-IN" sz="1400" b="1" dirty="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துறை</a:t>
                      </a:r>
                      <a:endParaRPr lang="en-IN" sz="1400" dirty="0">
                        <a:latin typeface="Latha" pitchFamily="34" charset="0"/>
                        <a:ea typeface="Times New Roman"/>
                        <a:cs typeface="Latha" pitchFamily="34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N" sz="1400" b="1" dirty="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(</a:t>
                      </a:r>
                      <a:r>
                        <a:rPr lang="ta-IN" sz="1400" b="1" dirty="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தொழில் வகைப்பாட்டினைச் சார்ந்து</a:t>
                      </a:r>
                      <a:r>
                        <a:rPr lang="en-IN" sz="1400" b="1" dirty="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)</a:t>
                      </a:r>
                      <a:endParaRPr lang="en-IN" sz="1400" dirty="0">
                        <a:latin typeface="Latha" pitchFamily="34" charset="0"/>
                        <a:ea typeface="Times New Roman"/>
                        <a:cs typeface="Lath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ta-IN" sz="1400" b="1" dirty="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தொழிலின் பெயர்</a:t>
                      </a:r>
                      <a:r>
                        <a:rPr lang="en-IN" sz="1400" b="1" dirty="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 (</a:t>
                      </a:r>
                      <a:r>
                        <a:rPr lang="ta-IN" sz="1400" b="1" dirty="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மாணவர்கள் பார்த்தவைகள்</a:t>
                      </a:r>
                      <a:r>
                        <a:rPr lang="en-IN" sz="1400" b="1" dirty="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 / </a:t>
                      </a:r>
                      <a:r>
                        <a:rPr lang="ta-IN" sz="1400" b="1" dirty="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கையால் வரைந்தவைகள்</a:t>
                      </a:r>
                      <a:r>
                        <a:rPr lang="en-IN" sz="1400" b="1" dirty="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 / </a:t>
                      </a:r>
                      <a:r>
                        <a:rPr lang="ta-IN" sz="1400" b="1" dirty="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சிறு கணக்கெடுப்புகள்</a:t>
                      </a:r>
                      <a:r>
                        <a:rPr lang="en-IN" sz="1400" b="1" dirty="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)</a:t>
                      </a:r>
                      <a:endParaRPr lang="en-IN" sz="1400" dirty="0">
                        <a:latin typeface="Latha" pitchFamily="34" charset="0"/>
                        <a:ea typeface="Times New Roman"/>
                        <a:cs typeface="Latha" pitchFamily="34" charset="0"/>
                      </a:endParaRPr>
                    </a:p>
                  </a:txBody>
                  <a:tcPr marL="68580" marR="68580" marT="0" marB="0"/>
                </a:tc>
              </a:tr>
              <a:tr h="125561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a-IN" sz="1400" dirty="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தொழி</a:t>
                      </a:r>
                      <a:r>
                        <a:rPr lang="en-US" sz="1400" dirty="0" err="1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ற்</a:t>
                      </a:r>
                      <a:r>
                        <a:rPr lang="en-US" sz="1400" dirty="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 </a:t>
                      </a:r>
                      <a:r>
                        <a:rPr lang="en-IN" sz="1400" dirty="0" err="1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துறைகளின்</a:t>
                      </a:r>
                      <a:r>
                        <a:rPr lang="en-IN" sz="1400" dirty="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 </a:t>
                      </a:r>
                      <a:r>
                        <a:rPr lang="ta-IN" sz="1400" dirty="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வகைப்பாடு</a:t>
                      </a:r>
                      <a:r>
                        <a:rPr lang="en-IN" sz="1400" dirty="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 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ta-IN" sz="1400" dirty="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விவசாய</a:t>
                      </a:r>
                      <a:r>
                        <a:rPr lang="en-US" sz="1400" dirty="0" err="1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ம்</a:t>
                      </a:r>
                      <a:r>
                        <a:rPr lang="en-US" sz="1400" dirty="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 </a:t>
                      </a:r>
                      <a:r>
                        <a:rPr lang="en-US" sz="1400" dirty="0" err="1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மற்றும்</a:t>
                      </a:r>
                      <a:r>
                        <a:rPr lang="en-US" sz="1400" dirty="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 </a:t>
                      </a:r>
                      <a:r>
                        <a:rPr lang="en-US" sz="1400" dirty="0" err="1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அதை</a:t>
                      </a:r>
                      <a:r>
                        <a:rPr lang="en-US" sz="1400" dirty="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 </a:t>
                      </a:r>
                      <a:r>
                        <a:rPr lang="en-US" sz="1400" dirty="0" err="1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சார்ந்த</a:t>
                      </a:r>
                      <a:r>
                        <a:rPr lang="en-US" sz="1400" dirty="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 </a:t>
                      </a:r>
                      <a:r>
                        <a:rPr lang="en-IN" sz="1400" dirty="0" err="1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தொழில்கள்</a:t>
                      </a:r>
                      <a:endParaRPr lang="en-IN" sz="1400" dirty="0">
                        <a:latin typeface="Latha" pitchFamily="34" charset="0"/>
                        <a:ea typeface="Times New Roman"/>
                        <a:cs typeface="Latha" pitchFamily="34" charset="0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IN" sz="1400" dirty="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  </a:t>
                      </a:r>
                      <a:r>
                        <a:rPr lang="ta-IN" sz="1400" dirty="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தொழிற்சாலை</a:t>
                      </a:r>
                      <a:r>
                        <a:rPr lang="en-US" sz="1400" dirty="0" err="1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கள்</a:t>
                      </a:r>
                      <a:r>
                        <a:rPr lang="en-IN" sz="1400" dirty="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 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ta-IN" sz="1400" dirty="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சேவை</a:t>
                      </a:r>
                      <a:r>
                        <a:rPr lang="en-US" sz="1400" dirty="0" err="1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த்</a:t>
                      </a:r>
                      <a:r>
                        <a:rPr lang="en-US" sz="1400" dirty="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 </a:t>
                      </a:r>
                      <a:r>
                        <a:rPr lang="en-US" sz="1400" dirty="0" err="1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துறை</a:t>
                      </a:r>
                      <a:r>
                        <a:rPr lang="en-US" sz="1400" dirty="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 </a:t>
                      </a:r>
                      <a:endParaRPr lang="en-IN" sz="1400" dirty="0">
                        <a:latin typeface="Latha" pitchFamily="34" charset="0"/>
                        <a:ea typeface="Times New Roman"/>
                        <a:cs typeface="Lath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IN" sz="1400" dirty="0">
                        <a:latin typeface="Latha" pitchFamily="34" charset="0"/>
                        <a:cs typeface="Latha" pitchFamily="34" charset="0"/>
                      </a:endParaRPr>
                    </a:p>
                  </a:txBody>
                  <a:tcPr/>
                </a:tc>
              </a:tr>
              <a:tr h="37434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தொழில்களின் வகைப்பாடு</a:t>
                      </a:r>
                      <a:endParaRPr lang="en-IN" sz="1400">
                        <a:latin typeface="Latha" pitchFamily="34" charset="0"/>
                        <a:ea typeface="Times New Roman"/>
                        <a:cs typeface="Lath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IN" sz="1400">
                        <a:latin typeface="Latha" pitchFamily="34" charset="0"/>
                        <a:cs typeface="Latha" pitchFamily="34" charset="0"/>
                      </a:endParaRPr>
                    </a:p>
                  </a:txBody>
                  <a:tcPr/>
                </a:tc>
              </a:tr>
              <a:tr h="100449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 </a:t>
                      </a:r>
                      <a:r>
                        <a:rPr lang="en-US" sz="1400" b="1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கிராம பகுதிகள்</a:t>
                      </a:r>
                      <a:r>
                        <a:rPr lang="en-US" sz="140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 </a:t>
                      </a:r>
                      <a:endParaRPr lang="en-IN" sz="1400">
                        <a:latin typeface="Latha" pitchFamily="34" charset="0"/>
                        <a:ea typeface="Times New Roman"/>
                        <a:cs typeface="Latha" pitchFamily="34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75615" algn="l"/>
                        </a:tabLst>
                      </a:pPr>
                      <a:r>
                        <a:rPr lang="en-IN" sz="140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1. </a:t>
                      </a:r>
                      <a:r>
                        <a:rPr lang="ta-IN" sz="140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விவசாயத் தொழிலாளர்கள்</a:t>
                      </a:r>
                      <a:r>
                        <a:rPr lang="en-IN" sz="140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75615" algn="l"/>
                        </a:tabLst>
                      </a:pPr>
                      <a:r>
                        <a:rPr lang="en-IN" sz="140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2. </a:t>
                      </a:r>
                      <a:r>
                        <a:rPr lang="ta-IN" sz="140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விவசாயிகள்</a:t>
                      </a:r>
                      <a:r>
                        <a:rPr lang="en-IN" sz="140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3. </a:t>
                      </a:r>
                      <a:r>
                        <a:rPr lang="ta-IN" sz="140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விவசாயம் அல்லாத பணிகள்</a:t>
                      </a:r>
                      <a:endParaRPr lang="en-IN" sz="1400">
                        <a:latin typeface="Latha" pitchFamily="34" charset="0"/>
                        <a:ea typeface="Times New Roman"/>
                        <a:cs typeface="Lath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IN" sz="1400">
                        <a:latin typeface="Latha" pitchFamily="34" charset="0"/>
                        <a:cs typeface="Latha" pitchFamily="34" charset="0"/>
                      </a:endParaRPr>
                    </a:p>
                  </a:txBody>
                  <a:tcPr/>
                </a:tc>
              </a:tr>
              <a:tr h="942172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75615" algn="l"/>
                        </a:tabLst>
                      </a:pPr>
                      <a:r>
                        <a:rPr lang="ta-IN" sz="1400" dirty="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விவசாயம் சாரா சுய வேலைவாய்ப்பு வேலைகள்</a:t>
                      </a:r>
                      <a:r>
                        <a:rPr lang="en-IN" sz="1400" dirty="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 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75615" algn="l"/>
                        </a:tabLst>
                      </a:pPr>
                      <a:r>
                        <a:rPr lang="ta-IN" sz="1400" dirty="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வாடகை அல்லது விவசாயம் சாரா தொழிலாளர்கள்</a:t>
                      </a:r>
                      <a:r>
                        <a:rPr lang="en-IN" sz="1400" dirty="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 (</a:t>
                      </a:r>
                      <a:r>
                        <a:rPr lang="ta-IN" sz="1400" dirty="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கூலித்தொழிலாளிகள்</a:t>
                      </a:r>
                      <a:r>
                        <a:rPr lang="en-IN" sz="1400" dirty="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)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IN" sz="1400">
                        <a:latin typeface="Latha" pitchFamily="34" charset="0"/>
                        <a:cs typeface="Latha" pitchFamily="34" charset="0"/>
                      </a:endParaRPr>
                    </a:p>
                  </a:txBody>
                  <a:tcPr/>
                </a:tc>
              </a:tr>
              <a:tr h="100449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75615" algn="l"/>
                        </a:tabLst>
                      </a:pPr>
                      <a:r>
                        <a:rPr lang="en-IN" sz="1400" dirty="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 </a:t>
                      </a:r>
                      <a:r>
                        <a:rPr lang="en-IN" sz="1400" b="1" dirty="0" err="1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நகர்ப்புறம்</a:t>
                      </a:r>
                      <a:endParaRPr lang="en-IN" sz="1400" dirty="0">
                        <a:latin typeface="Latha" pitchFamily="34" charset="0"/>
                        <a:ea typeface="Times New Roman"/>
                        <a:cs typeface="Latha" pitchFamily="34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75615" algn="l"/>
                        </a:tabLst>
                      </a:pPr>
                      <a:r>
                        <a:rPr lang="en-IN" sz="1400" dirty="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1. </a:t>
                      </a:r>
                      <a:r>
                        <a:rPr lang="ta-IN" sz="1400" dirty="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சுய தொழில்</a:t>
                      </a:r>
                      <a:r>
                        <a:rPr lang="en-US" sz="1400" dirty="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 / </a:t>
                      </a:r>
                      <a:r>
                        <a:rPr lang="en-US" sz="1400" dirty="0" err="1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தொழிலாளிகள்</a:t>
                      </a:r>
                      <a:r>
                        <a:rPr lang="en-US" sz="1400" dirty="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 </a:t>
                      </a:r>
                      <a:endParaRPr lang="en-IN" sz="1400" dirty="0">
                        <a:latin typeface="Latha" pitchFamily="34" charset="0"/>
                        <a:ea typeface="Times New Roman"/>
                        <a:cs typeface="Latha" pitchFamily="34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75615" algn="l"/>
                        </a:tabLst>
                      </a:pPr>
                      <a:r>
                        <a:rPr lang="en-IN" sz="1400" dirty="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2. </a:t>
                      </a:r>
                      <a:r>
                        <a:rPr lang="ta-IN" sz="1400" dirty="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நிரந்தர ஊதியம் பெறும் வேலைகள்</a:t>
                      </a:r>
                      <a:r>
                        <a:rPr lang="en-IN" sz="1400" dirty="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N" sz="1400" dirty="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3. </a:t>
                      </a:r>
                      <a:r>
                        <a:rPr lang="en-IN" sz="1400" dirty="0" err="1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சாதராண</a:t>
                      </a:r>
                      <a:r>
                        <a:rPr lang="en-IN" sz="1400" dirty="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 </a:t>
                      </a:r>
                      <a:r>
                        <a:rPr lang="ta-IN" sz="1400" dirty="0">
                          <a:latin typeface="Latha" pitchFamily="34" charset="0"/>
                          <a:ea typeface="Times New Roman"/>
                          <a:cs typeface="Latha" pitchFamily="34" charset="0"/>
                        </a:rPr>
                        <a:t>கூலித் தொழிலாளர்கள்</a:t>
                      </a:r>
                      <a:endParaRPr lang="en-IN" sz="1400" dirty="0">
                        <a:latin typeface="Latha" pitchFamily="34" charset="0"/>
                        <a:ea typeface="Times New Roman"/>
                        <a:cs typeface="Lath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IN" sz="1400" dirty="0">
                        <a:latin typeface="Latha" pitchFamily="34" charset="0"/>
                        <a:cs typeface="Lath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28596" y="214290"/>
            <a:ext cx="8358246" cy="714356"/>
          </a:xfrm>
        </p:spPr>
        <p:txBody>
          <a:bodyPr>
            <a:noAutofit/>
          </a:bodyPr>
          <a:lstStyle/>
          <a:p>
            <a:pPr algn="ctr"/>
            <a:r>
              <a:rPr lang="en-IN" sz="1800" dirty="0" err="1" smtClean="0"/>
              <a:t>ஆசிரியர்</a:t>
            </a:r>
            <a:r>
              <a:rPr lang="en-IN" sz="1800" dirty="0" smtClean="0"/>
              <a:t> </a:t>
            </a:r>
            <a:r>
              <a:rPr lang="en-IN" sz="1800" dirty="0" err="1" smtClean="0"/>
              <a:t>இந்த</a:t>
            </a:r>
            <a:r>
              <a:rPr lang="en-IN" sz="1800" dirty="0" smtClean="0"/>
              <a:t> </a:t>
            </a:r>
            <a:r>
              <a:rPr lang="en-IN" sz="1800" dirty="0" err="1" smtClean="0"/>
              <a:t>எடுத்துக்காட்டினை</a:t>
            </a:r>
            <a:r>
              <a:rPr lang="en-IN" sz="1800" dirty="0" smtClean="0"/>
              <a:t> </a:t>
            </a:r>
            <a:r>
              <a:rPr lang="en-IN" sz="1800" dirty="0" err="1" smtClean="0"/>
              <a:t>விவரிக்கும்போழுது</a:t>
            </a:r>
            <a:r>
              <a:rPr lang="en-IN" sz="1800" dirty="0" smtClean="0"/>
              <a:t>  </a:t>
            </a:r>
            <a:r>
              <a:rPr lang="ta-IN" sz="1800" dirty="0" smtClean="0"/>
              <a:t>பொது  </a:t>
            </a:r>
            <a:r>
              <a:rPr lang="en-IN" sz="1800" dirty="0" err="1" smtClean="0"/>
              <a:t>பிரச்சினைகளையும்</a:t>
            </a:r>
            <a:r>
              <a:rPr lang="en-IN" sz="1800" dirty="0" smtClean="0"/>
              <a:t> </a:t>
            </a:r>
            <a:r>
              <a:rPr lang="en-IN" sz="1800" dirty="0" err="1" smtClean="0"/>
              <a:t>சேர்த்து</a:t>
            </a:r>
            <a:r>
              <a:rPr lang="en-IN" sz="1800" dirty="0" smtClean="0"/>
              <a:t> </a:t>
            </a:r>
            <a:r>
              <a:rPr lang="en-US" sz="1800" dirty="0" err="1" smtClean="0"/>
              <a:t>கலந்துரையாடலாம்</a:t>
            </a:r>
            <a:endParaRPr lang="en-IN" sz="1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57158" y="1000108"/>
            <a:ext cx="8501122" cy="564357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en-IN" dirty="0" smtClean="0"/>
          </a:p>
          <a:p>
            <a:pPr lvl="0"/>
            <a:r>
              <a:rPr lang="ta-IN" dirty="0" smtClean="0"/>
              <a:t>கற்போர் எவரேனும் தனது சுற்றுப்புறத்தில் தொழிலாளர்களாக இருப்பின் கற்போரின் பார்வையில குழந்தை தொழிலாளர் பற்றி</a:t>
            </a:r>
            <a:r>
              <a:rPr lang="en-US" dirty="0" smtClean="0"/>
              <a:t>ய </a:t>
            </a:r>
            <a:r>
              <a:rPr lang="en-US" dirty="0" err="1" smtClean="0"/>
              <a:t>கருத்துகளை</a:t>
            </a:r>
            <a:r>
              <a:rPr lang="en-US" dirty="0" smtClean="0"/>
              <a:t> </a:t>
            </a:r>
            <a:r>
              <a:rPr lang="ta-IN" dirty="0" smtClean="0"/>
              <a:t>விவாதிக்கலாம்</a:t>
            </a:r>
            <a:r>
              <a:rPr lang="en-IN" dirty="0" smtClean="0"/>
              <a:t>. </a:t>
            </a:r>
            <a:endParaRPr lang="en-IN" dirty="0" smtClean="0"/>
          </a:p>
          <a:p>
            <a:pPr lvl="0"/>
            <a:r>
              <a:rPr lang="ta-IN" dirty="0" smtClean="0"/>
              <a:t>இதைச் </a:t>
            </a:r>
            <a:r>
              <a:rPr lang="ta-IN" dirty="0" smtClean="0"/>
              <a:t>சார்ந்த அரசியலமைப்பு சட்டங்களை</a:t>
            </a:r>
            <a:r>
              <a:rPr lang="en-US" dirty="0" err="1" smtClean="0"/>
              <a:t>யும்</a:t>
            </a:r>
            <a:r>
              <a:rPr lang="en-US" dirty="0" smtClean="0"/>
              <a:t> </a:t>
            </a:r>
            <a:r>
              <a:rPr lang="ta-IN" dirty="0" smtClean="0"/>
              <a:t>எடுத்துரைக்கலாம்</a:t>
            </a:r>
            <a:r>
              <a:rPr lang="en-IN" dirty="0" smtClean="0"/>
              <a:t>. </a:t>
            </a:r>
          </a:p>
          <a:p>
            <a:pPr lvl="0"/>
            <a:r>
              <a:rPr lang="ta-IN" dirty="0" smtClean="0"/>
              <a:t>எத்தகைய பணிகளில் ஆண்களும் </a:t>
            </a:r>
            <a:r>
              <a:rPr lang="en-US" dirty="0" err="1" smtClean="0"/>
              <a:t>மற்றும்</a:t>
            </a:r>
            <a:r>
              <a:rPr lang="en-US" dirty="0" smtClean="0"/>
              <a:t> </a:t>
            </a:r>
            <a:r>
              <a:rPr lang="ta-IN" dirty="0" smtClean="0"/>
              <a:t>பெண்க</a:t>
            </a:r>
            <a:r>
              <a:rPr lang="en-US" dirty="0" err="1" smtClean="0"/>
              <a:t>ள்</a:t>
            </a:r>
            <a:r>
              <a:rPr lang="en-US" dirty="0" smtClean="0"/>
              <a:t> </a:t>
            </a:r>
            <a:r>
              <a:rPr lang="ta-IN" dirty="0" smtClean="0"/>
              <a:t>ஈடுபடுகிறார்கள் என்பதை விவாதிக்கலாம்</a:t>
            </a:r>
            <a:r>
              <a:rPr lang="en-IN" dirty="0" smtClean="0"/>
              <a:t>. </a:t>
            </a:r>
          </a:p>
          <a:p>
            <a:pPr lvl="0"/>
            <a:r>
              <a:rPr lang="ta-IN" dirty="0" smtClean="0"/>
              <a:t>சில விவசாயிகளிடம் அதிக நிலங்களும்</a:t>
            </a:r>
            <a:r>
              <a:rPr lang="en-IN" dirty="0" smtClean="0"/>
              <a:t>, </a:t>
            </a:r>
            <a:r>
              <a:rPr lang="ta-IN" dirty="0" smtClean="0"/>
              <a:t>பல விவசாயிகளிடம் குறைந்த நிலமும் உள்ளது போன்ற கேள்விகளை ஆசிரியர் எழுப்பலாம்</a:t>
            </a:r>
            <a:r>
              <a:rPr lang="en-IN" dirty="0" smtClean="0"/>
              <a:t>. </a:t>
            </a:r>
            <a:endParaRPr lang="en-IN" dirty="0" smtClean="0"/>
          </a:p>
          <a:p>
            <a:pPr lvl="0"/>
            <a:r>
              <a:rPr lang="ta-IN" dirty="0" smtClean="0"/>
              <a:t>நகர்ப்புறத்தில் </a:t>
            </a:r>
            <a:r>
              <a:rPr lang="ta-IN" dirty="0" smtClean="0"/>
              <a:t>உள்ள சிலர் சொந்த வீடு வைத்திருக்க</a:t>
            </a:r>
            <a:r>
              <a:rPr lang="en-IN" dirty="0" smtClean="0"/>
              <a:t>, </a:t>
            </a:r>
            <a:r>
              <a:rPr lang="ta-IN" dirty="0" smtClean="0"/>
              <a:t>பெரும்பாலோனோர் வாடகை வீட்டில் குடியிருப்பது ஏன்</a:t>
            </a:r>
            <a:r>
              <a:rPr lang="en-IN" dirty="0" smtClean="0"/>
              <a:t>? </a:t>
            </a:r>
            <a:endParaRPr lang="en-IN" dirty="0" smtClean="0"/>
          </a:p>
          <a:p>
            <a:pPr lvl="0"/>
            <a:r>
              <a:rPr lang="ta-IN" dirty="0" smtClean="0"/>
              <a:t>சில </a:t>
            </a:r>
            <a:r>
              <a:rPr lang="ta-IN" dirty="0" smtClean="0"/>
              <a:t>குடும்பங்கள் </a:t>
            </a:r>
            <a:r>
              <a:rPr lang="en-US" dirty="0" err="1" smtClean="0"/>
              <a:t>அதிக</a:t>
            </a:r>
            <a:r>
              <a:rPr lang="en-US" dirty="0" smtClean="0"/>
              <a:t> </a:t>
            </a:r>
            <a:r>
              <a:rPr lang="ta-IN" dirty="0" smtClean="0"/>
              <a:t>அசையும்</a:t>
            </a:r>
            <a:r>
              <a:rPr lang="en-IN" dirty="0" smtClean="0"/>
              <a:t>, </a:t>
            </a:r>
            <a:r>
              <a:rPr lang="ta-IN" dirty="0" smtClean="0"/>
              <a:t>அசையா சொத்துக்கள் வைத்திருககும் பொழுது</a:t>
            </a:r>
            <a:r>
              <a:rPr lang="en-IN" dirty="0" smtClean="0"/>
              <a:t>, </a:t>
            </a:r>
            <a:r>
              <a:rPr lang="ta-IN" dirty="0" smtClean="0"/>
              <a:t>வேறு சிலர் அத்தகையவற்றில் சிலவற்றை மட்டும் வைத்திருப்பது ஏன்</a:t>
            </a:r>
            <a:r>
              <a:rPr lang="en-IN" dirty="0" smtClean="0"/>
              <a:t>? </a:t>
            </a:r>
            <a:endParaRPr lang="en-IN" dirty="0" smtClean="0"/>
          </a:p>
          <a:p>
            <a:pPr lvl="0"/>
            <a:r>
              <a:rPr lang="en-IN" dirty="0" err="1" smtClean="0"/>
              <a:t>என்ற</a:t>
            </a:r>
            <a:r>
              <a:rPr lang="en-IN" dirty="0" smtClean="0"/>
              <a:t> </a:t>
            </a:r>
            <a:r>
              <a:rPr lang="en-IN" dirty="0" err="1" smtClean="0"/>
              <a:t>வினாக்களை</a:t>
            </a:r>
            <a:r>
              <a:rPr lang="en-IN" dirty="0" smtClean="0"/>
              <a:t> </a:t>
            </a:r>
            <a:r>
              <a:rPr lang="en-IN" dirty="0" err="1" smtClean="0"/>
              <a:t>முன்வைக்கலாம்</a:t>
            </a:r>
            <a:r>
              <a:rPr lang="en-IN" dirty="0" smtClean="0"/>
              <a:t>. </a:t>
            </a:r>
            <a:r>
              <a:rPr lang="ta-IN" dirty="0" smtClean="0"/>
              <a:t>இவைகளைப் பற்றி ஆழமாக விவாதிக்</a:t>
            </a:r>
            <a:r>
              <a:rPr lang="en-US" dirty="0" smtClean="0"/>
              <a:t>க </a:t>
            </a:r>
            <a:r>
              <a:rPr lang="en-US" dirty="0" err="1" smtClean="0"/>
              <a:t>தேவை</a:t>
            </a:r>
            <a:r>
              <a:rPr lang="en-US" dirty="0" smtClean="0"/>
              <a:t> </a:t>
            </a:r>
            <a:r>
              <a:rPr lang="en-US" dirty="0" err="1" smtClean="0"/>
              <a:t>இல்லையெனில்</a:t>
            </a:r>
            <a:r>
              <a:rPr lang="en-US" dirty="0" smtClean="0"/>
              <a:t>, </a:t>
            </a:r>
            <a:r>
              <a:rPr lang="ta-IN" dirty="0" smtClean="0"/>
              <a:t>இவைகளையெல்லாம் கவனத்தில் கொள்ளும் வாய்ப்பை ஏற்படுத்திக் </a:t>
            </a:r>
            <a:r>
              <a:rPr lang="en-US" dirty="0" err="1" smtClean="0"/>
              <a:t>கொடுத்தல்</a:t>
            </a:r>
            <a:r>
              <a:rPr lang="en-US" dirty="0" smtClean="0"/>
              <a:t> </a:t>
            </a:r>
            <a:r>
              <a:rPr lang="en-US" dirty="0" err="1" smtClean="0"/>
              <a:t>வேண்டும்</a:t>
            </a:r>
            <a:r>
              <a:rPr lang="en-US" dirty="0" smtClean="0"/>
              <a:t>.</a:t>
            </a:r>
            <a:r>
              <a:rPr lang="en-IN" dirty="0" smtClean="0"/>
              <a:t> </a:t>
            </a:r>
            <a:endParaRPr lang="en-IN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D3B03-4377-49A7-8F79-2B75275BB5F1}" type="datetime1">
              <a:rPr lang="en-US" smtClean="0"/>
              <a:pPr/>
              <a:t>10/4/2019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64FD-60A3-40FC-B199-6F0B6745C998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1" y="214290"/>
            <a:ext cx="1071570" cy="500066"/>
          </a:xfrm>
        </p:spPr>
        <p:txBody>
          <a:bodyPr>
            <a:normAutofit fontScale="90000"/>
          </a:bodyPr>
          <a:lstStyle/>
          <a:p>
            <a:r>
              <a:rPr lang="en-IN" sz="2000" dirty="0" smtClean="0"/>
              <a:t>.</a:t>
            </a:r>
            <a:r>
              <a:rPr lang="en-IN" sz="2000" dirty="0" smtClean="0"/>
              <a:t/>
            </a:r>
            <a:br>
              <a:rPr lang="en-IN" sz="2000" dirty="0" smtClean="0"/>
            </a:br>
            <a:endParaRPr lang="en-IN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5" y="1285860"/>
            <a:ext cx="8358246" cy="5357850"/>
          </a:xfrm>
        </p:spPr>
        <p:txBody>
          <a:bodyPr>
            <a:normAutofit/>
          </a:bodyPr>
          <a:lstStyle/>
          <a:p>
            <a:pPr algn="just"/>
            <a:r>
              <a:rPr lang="en-IN" dirty="0" smtClean="0"/>
              <a:t>	</a:t>
            </a:r>
            <a:r>
              <a:rPr lang="en-IN" dirty="0" smtClean="0"/>
              <a:t>’</a:t>
            </a:r>
            <a:r>
              <a:rPr lang="ta-IN" dirty="0" smtClean="0"/>
              <a:t>வாழ்வாதாரம்</a:t>
            </a:r>
            <a:r>
              <a:rPr lang="en-US" dirty="0" smtClean="0"/>
              <a:t>’ </a:t>
            </a:r>
            <a:r>
              <a:rPr lang="ta-IN" dirty="0" smtClean="0"/>
              <a:t>என்ற பகுதியில் பரிந்துரைக்கப்பட்ட செயல்பாடுகள் மூலமாக கற்போர் ஆர்வ</a:t>
            </a:r>
            <a:r>
              <a:rPr lang="en-US" dirty="0" err="1" smtClean="0"/>
              <a:t>மூ</a:t>
            </a:r>
            <a:r>
              <a:rPr lang="ta-IN" dirty="0" smtClean="0"/>
              <a:t>ட்டப்பட்டு தொழி</a:t>
            </a:r>
            <a:r>
              <a:rPr lang="en-US" dirty="0" err="1" smtClean="0"/>
              <a:t>ல்</a:t>
            </a:r>
            <a:r>
              <a:rPr lang="ta-IN" dirty="0" smtClean="0"/>
              <a:t>களை அறிந்து </a:t>
            </a:r>
            <a:r>
              <a:rPr lang="en-IN" dirty="0" err="1" smtClean="0"/>
              <a:t>இனங்</a:t>
            </a:r>
            <a:r>
              <a:rPr lang="ta-IN" dirty="0" smtClean="0"/>
              <a:t>கண்டு</a:t>
            </a:r>
            <a:r>
              <a:rPr lang="en-US" dirty="0" smtClean="0"/>
              <a:t>, </a:t>
            </a:r>
            <a:r>
              <a:rPr lang="ta-IN" dirty="0" smtClean="0"/>
              <a:t>அவர்களால்  அவைகளை  வெளிப்படுத்தும் நிலைக்கு எதிர் பார்க்க</a:t>
            </a:r>
            <a:r>
              <a:rPr lang="en-US" dirty="0" err="1" smtClean="0"/>
              <a:t>ப்</a:t>
            </a:r>
            <a:r>
              <a:rPr lang="ta-IN" dirty="0" smtClean="0"/>
              <a:t>படுகிறார்கள்</a:t>
            </a:r>
            <a:r>
              <a:rPr lang="en-US" dirty="0" smtClean="0"/>
              <a:t>. </a:t>
            </a:r>
            <a:endParaRPr lang="en-IN" dirty="0" smtClean="0"/>
          </a:p>
          <a:p>
            <a:pPr algn="just"/>
            <a:r>
              <a:rPr lang="en-IN" dirty="0" smtClean="0"/>
              <a:t>	</a:t>
            </a:r>
            <a:r>
              <a:rPr lang="ta-IN" dirty="0" smtClean="0"/>
              <a:t>இந்த அலகினை </a:t>
            </a:r>
            <a:r>
              <a:rPr lang="en-US" dirty="0" err="1" smtClean="0"/>
              <a:t>கற்பித்த</a:t>
            </a:r>
            <a:r>
              <a:rPr lang="en-US" dirty="0" smtClean="0"/>
              <a:t> </a:t>
            </a:r>
            <a:r>
              <a:rPr lang="ta-IN" dirty="0" smtClean="0"/>
              <a:t>பிறகு </a:t>
            </a:r>
            <a:r>
              <a:rPr lang="en-US" dirty="0" err="1" smtClean="0"/>
              <a:t>வளரறி</a:t>
            </a:r>
            <a:r>
              <a:rPr lang="en-US" dirty="0" smtClean="0"/>
              <a:t> </a:t>
            </a:r>
            <a:r>
              <a:rPr lang="en-US" dirty="0" err="1" smtClean="0"/>
              <a:t>மதிப்பீட்டின்</a:t>
            </a:r>
            <a:r>
              <a:rPr lang="en-US" dirty="0" smtClean="0"/>
              <a:t> </a:t>
            </a:r>
            <a:r>
              <a:rPr lang="en-US" dirty="0" err="1" smtClean="0"/>
              <a:t>மூலம்</a:t>
            </a:r>
            <a:r>
              <a:rPr lang="en-US" dirty="0" smtClean="0"/>
              <a:t> </a:t>
            </a:r>
            <a:r>
              <a:rPr lang="ta-IN" dirty="0" smtClean="0"/>
              <a:t>மாணவர்கள் தொழில்கள்</a:t>
            </a:r>
            <a:r>
              <a:rPr lang="en-IN" dirty="0" smtClean="0"/>
              <a:t>, </a:t>
            </a:r>
            <a:r>
              <a:rPr lang="ta-IN" dirty="0" smtClean="0"/>
              <a:t>ஊதியம்</a:t>
            </a:r>
            <a:r>
              <a:rPr lang="en-IN" dirty="0" smtClean="0"/>
              <a:t>, </a:t>
            </a:r>
            <a:r>
              <a:rPr lang="ta-IN" dirty="0" smtClean="0"/>
              <a:t>இலாபம்</a:t>
            </a:r>
            <a:r>
              <a:rPr lang="en-IN" dirty="0" smtClean="0"/>
              <a:t>, </a:t>
            </a:r>
            <a:r>
              <a:rPr lang="ta-IN" dirty="0" smtClean="0"/>
              <a:t>கடன்</a:t>
            </a:r>
            <a:r>
              <a:rPr lang="en-IN" dirty="0" smtClean="0"/>
              <a:t>, </a:t>
            </a:r>
            <a:r>
              <a:rPr lang="ta-IN" dirty="0" smtClean="0"/>
              <a:t>சந்தை</a:t>
            </a:r>
            <a:r>
              <a:rPr lang="en-IN" dirty="0" smtClean="0"/>
              <a:t>, </a:t>
            </a:r>
            <a:r>
              <a:rPr lang="ta-IN" dirty="0" smtClean="0"/>
              <a:t>நிலம்</a:t>
            </a:r>
            <a:r>
              <a:rPr lang="en-IN" dirty="0" smtClean="0"/>
              <a:t>, </a:t>
            </a:r>
            <a:r>
              <a:rPr lang="ta-IN" dirty="0" smtClean="0"/>
              <a:t>பொ</a:t>
            </a:r>
            <a:r>
              <a:rPr lang="en-US" dirty="0" err="1" smtClean="0"/>
              <a:t>ருட்</a:t>
            </a:r>
            <a:r>
              <a:rPr lang="ta-IN" dirty="0" smtClean="0"/>
              <a:t>களின் தயாரிப்பு</a:t>
            </a:r>
            <a:r>
              <a:rPr lang="en-IN" dirty="0" smtClean="0"/>
              <a:t>, </a:t>
            </a:r>
            <a:r>
              <a:rPr lang="ta-IN" dirty="0" smtClean="0"/>
              <a:t>பருவ</a:t>
            </a:r>
            <a:r>
              <a:rPr lang="en-US" dirty="0" err="1" smtClean="0"/>
              <a:t>ங்கள்</a:t>
            </a:r>
            <a:r>
              <a:rPr lang="en-US" dirty="0" smtClean="0"/>
              <a:t> /  </a:t>
            </a:r>
            <a:r>
              <a:rPr lang="en-IN" dirty="0" err="1" smtClean="0"/>
              <a:t>கால</a:t>
            </a:r>
            <a:r>
              <a:rPr lang="ta-IN" dirty="0" smtClean="0"/>
              <a:t>நிலைகள்</a:t>
            </a:r>
            <a:r>
              <a:rPr lang="en-IN" dirty="0" smtClean="0"/>
              <a:t>, </a:t>
            </a:r>
            <a:r>
              <a:rPr lang="ta-IN" dirty="0" smtClean="0"/>
              <a:t>கொடுக்கல் வாங்கல்</a:t>
            </a:r>
            <a:r>
              <a:rPr lang="en-IN" dirty="0" smtClean="0"/>
              <a:t>, </a:t>
            </a:r>
            <a:r>
              <a:rPr lang="ta-IN" dirty="0" smtClean="0"/>
              <a:t>விவசாயம்</a:t>
            </a:r>
            <a:r>
              <a:rPr lang="en-US" dirty="0" smtClean="0"/>
              <a:t>, </a:t>
            </a:r>
            <a:r>
              <a:rPr lang="ta-IN" dirty="0" smtClean="0"/>
              <a:t>தொழிற்சாலை</a:t>
            </a:r>
            <a:r>
              <a:rPr lang="en-US" dirty="0" smtClean="0"/>
              <a:t>, </a:t>
            </a:r>
            <a:r>
              <a:rPr lang="en-IN" dirty="0" err="1" smtClean="0"/>
              <a:t>சேவை</a:t>
            </a:r>
            <a:r>
              <a:rPr lang="en-IN" dirty="0" smtClean="0"/>
              <a:t> </a:t>
            </a:r>
            <a:r>
              <a:rPr lang="ta-IN" dirty="0" smtClean="0"/>
              <a:t>மையம்</a:t>
            </a:r>
            <a:r>
              <a:rPr lang="en-IN" dirty="0" smtClean="0"/>
              <a:t>, </a:t>
            </a:r>
            <a:r>
              <a:rPr lang="ta-IN" dirty="0" smtClean="0"/>
              <a:t>போக்குவரத்து மற்றும் </a:t>
            </a:r>
            <a:r>
              <a:rPr lang="ta-IN" dirty="0" smtClean="0"/>
              <a:t>புல</a:t>
            </a:r>
            <a:r>
              <a:rPr lang="en-IN" dirty="0" err="1" smtClean="0"/>
              <a:t>ம்</a:t>
            </a:r>
            <a:r>
              <a:rPr lang="ta-IN" dirty="0" smtClean="0"/>
              <a:t> </a:t>
            </a:r>
            <a:r>
              <a:rPr lang="ta-IN" dirty="0" smtClean="0"/>
              <a:t>பெயர்தல் </a:t>
            </a:r>
            <a:r>
              <a:rPr lang="en-US" dirty="0" err="1" smtClean="0"/>
              <a:t>போன்றவைகளை</a:t>
            </a:r>
            <a:r>
              <a:rPr lang="en-US" dirty="0" smtClean="0"/>
              <a:t> </a:t>
            </a:r>
            <a:r>
              <a:rPr lang="en-US" dirty="0" err="1" smtClean="0"/>
              <a:t>அறிந்துள்ளார்களா</a:t>
            </a:r>
            <a:r>
              <a:rPr lang="en-US" dirty="0" smtClean="0"/>
              <a:t>? </a:t>
            </a:r>
            <a:r>
              <a:rPr lang="en-US" dirty="0" err="1" smtClean="0"/>
              <a:t>என்பதை</a:t>
            </a:r>
            <a:r>
              <a:rPr lang="en-US" dirty="0" smtClean="0"/>
              <a:t> </a:t>
            </a:r>
            <a:r>
              <a:rPr lang="en-US" dirty="0" err="1" smtClean="0"/>
              <a:t>தெரிந்து</a:t>
            </a:r>
            <a:r>
              <a:rPr lang="en-US" dirty="0" smtClean="0"/>
              <a:t> </a:t>
            </a:r>
            <a:r>
              <a:rPr lang="en-US" dirty="0" err="1" smtClean="0"/>
              <a:t>கொள்ள</a:t>
            </a:r>
            <a:r>
              <a:rPr lang="en-US" dirty="0" smtClean="0"/>
              <a:t> </a:t>
            </a:r>
            <a:r>
              <a:rPr lang="en-US" dirty="0" err="1" smtClean="0"/>
              <a:t>முடியும்</a:t>
            </a:r>
            <a:endParaRPr lang="en-US" dirty="0" smtClean="0"/>
          </a:p>
          <a:p>
            <a:pPr algn="just"/>
            <a:r>
              <a:rPr lang="en-US" dirty="0" smtClean="0"/>
              <a:t> </a:t>
            </a:r>
            <a:r>
              <a:rPr lang="ta-IN" dirty="0" smtClean="0"/>
              <a:t>இந்த </a:t>
            </a:r>
            <a:r>
              <a:rPr lang="en-US" dirty="0" err="1" smtClean="0"/>
              <a:t>கட்டகத்தை</a:t>
            </a:r>
            <a:r>
              <a:rPr lang="en-US" dirty="0" smtClean="0"/>
              <a:t> </a:t>
            </a:r>
            <a:r>
              <a:rPr lang="ta-IN" dirty="0" smtClean="0"/>
              <a:t>முடிக்கும் பொழுது வெளிப்படையான அணுகுமுறையில் பல கற்றல் </a:t>
            </a:r>
            <a:r>
              <a:rPr lang="en-US" dirty="0" err="1" smtClean="0"/>
              <a:t>விளைவுகளை</a:t>
            </a:r>
            <a:r>
              <a:rPr lang="en-US" dirty="0" smtClean="0"/>
              <a:t> </a:t>
            </a:r>
            <a:r>
              <a:rPr lang="en-US" dirty="0" err="1" smtClean="0"/>
              <a:t>வெளிப்படுத்தவில்லையாயினும்</a:t>
            </a:r>
            <a:r>
              <a:rPr lang="en-US" dirty="0" smtClean="0"/>
              <a:t> </a:t>
            </a:r>
            <a:r>
              <a:rPr lang="ta-IN" dirty="0" smtClean="0"/>
              <a:t>பங்கேற்பு அணுகுமுறை மூலமாக </a:t>
            </a:r>
            <a:r>
              <a:rPr lang="en-US" dirty="0" err="1" smtClean="0"/>
              <a:t>இந்த</a:t>
            </a:r>
            <a:r>
              <a:rPr lang="en-US" dirty="0" smtClean="0"/>
              <a:t> </a:t>
            </a:r>
            <a:r>
              <a:rPr lang="en-US" dirty="0" err="1" smtClean="0"/>
              <a:t>விளைவுகளை</a:t>
            </a:r>
            <a:r>
              <a:rPr lang="en-US" dirty="0" smtClean="0"/>
              <a:t>  </a:t>
            </a:r>
            <a:r>
              <a:rPr lang="ta-IN" dirty="0" smtClean="0"/>
              <a:t>அடைய </a:t>
            </a:r>
            <a:r>
              <a:rPr lang="en-IN" dirty="0" err="1" smtClean="0"/>
              <a:t>செய்ய</a:t>
            </a:r>
            <a:r>
              <a:rPr lang="en-IN" dirty="0" smtClean="0"/>
              <a:t> </a:t>
            </a:r>
            <a:r>
              <a:rPr lang="ta-IN" dirty="0" smtClean="0"/>
              <a:t>முடியும்</a:t>
            </a:r>
            <a:r>
              <a:rPr lang="en-US" dirty="0" smtClean="0"/>
              <a:t>. </a:t>
            </a:r>
            <a:r>
              <a:rPr lang="ta-IN" dirty="0" smtClean="0"/>
              <a:t>கற்போர் வார்த்தைகள் மற்றும் படக் காட்சிகள் மூலமாக</a:t>
            </a:r>
            <a:r>
              <a:rPr lang="en-IN" dirty="0" smtClean="0"/>
              <a:t>, </a:t>
            </a:r>
            <a:r>
              <a:rPr lang="ta-IN" dirty="0" smtClean="0"/>
              <a:t>தகவல் பரிமாற்றம் மேற்கொள்</a:t>
            </a:r>
            <a:r>
              <a:rPr lang="en-US" dirty="0" err="1" smtClean="0"/>
              <a:t>கின்றன</a:t>
            </a:r>
            <a:r>
              <a:rPr lang="ta-IN" dirty="0" smtClean="0"/>
              <a:t>ர்</a:t>
            </a:r>
            <a:r>
              <a:rPr lang="en-IN" dirty="0" smtClean="0"/>
              <a:t>. </a:t>
            </a:r>
          </a:p>
          <a:p>
            <a:pPr algn="just"/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F51-826C-426B-9856-CA298396091D}" type="datetime1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64FD-60A3-40FC-B199-6F0B6745C998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1700" y="147338"/>
            <a:ext cx="6589199" cy="1280890"/>
          </a:xfrm>
        </p:spPr>
        <p:txBody>
          <a:bodyPr>
            <a:normAutofit/>
          </a:bodyPr>
          <a:lstStyle/>
          <a:p>
            <a:pPr algn="ctr"/>
            <a:r>
              <a:rPr lang="ta-IN" dirty="0" smtClean="0"/>
              <a:t>கற்றல் நோக்கங்கள்</a:t>
            </a:r>
            <a:r>
              <a:rPr lang="en-IN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610600" cy="5791200"/>
          </a:xfrm>
        </p:spPr>
        <p:txBody>
          <a:bodyPr>
            <a:normAutofit fontScale="92500" lnSpcReduction="10000"/>
          </a:bodyPr>
          <a:lstStyle/>
          <a:p>
            <a:pPr marL="681228" lvl="0" indent="-571500">
              <a:lnSpc>
                <a:spcPct val="150000"/>
              </a:lnSpc>
              <a:buFont typeface="+mj-lt"/>
              <a:buAutoNum type="romanUcPeriod"/>
            </a:pPr>
            <a:r>
              <a:rPr lang="ta-IN" sz="2000" dirty="0" smtClean="0"/>
              <a:t>தொடர்ச்சி மற்றும் மாற்றத்தின் நிகழ்வுகளை உணர்ந்து சமூக அறிவியலின் பொருத்தப்பாட்டினைப் புரிந்து கொள்ளுதல்</a:t>
            </a:r>
            <a:r>
              <a:rPr lang="en-IN" sz="2000" dirty="0" smtClean="0"/>
              <a:t>. </a:t>
            </a:r>
            <a:endParaRPr lang="en-US" sz="2000" dirty="0" smtClean="0"/>
          </a:p>
          <a:p>
            <a:pPr marL="681228" lvl="0" indent="-571500">
              <a:lnSpc>
                <a:spcPct val="150000"/>
              </a:lnSpc>
              <a:buFont typeface="+mj-lt"/>
              <a:buAutoNum type="romanUcPeriod"/>
            </a:pPr>
            <a:r>
              <a:rPr lang="ta-IN" sz="2000" dirty="0" smtClean="0"/>
              <a:t>பல்வேறு கால கட்டகங்களில் நடைபெற்ற இயற்கை மற்றும் சமூகச் சூழலுடனான தொடர்பின் பொருத்தப்பாட்டினைச் சமூக அறிவியல் பாடத்தின்  மூலம் அடையாளம் காணுதல்</a:t>
            </a:r>
            <a:r>
              <a:rPr lang="en-IN" sz="2000" dirty="0" smtClean="0"/>
              <a:t>. </a:t>
            </a:r>
            <a:endParaRPr lang="en-US" sz="2000" dirty="0" smtClean="0"/>
          </a:p>
          <a:p>
            <a:pPr marL="681228" lvl="0" indent="-571500">
              <a:lnSpc>
                <a:spcPct val="150000"/>
              </a:lnSpc>
              <a:buFont typeface="+mj-lt"/>
              <a:buAutoNum type="romanUcPeriod"/>
            </a:pPr>
            <a:r>
              <a:rPr lang="ta-IN" sz="2000" dirty="0" smtClean="0"/>
              <a:t>இந்திய அரசியலமைப்புச் சட்டத்தி</a:t>
            </a:r>
            <a:r>
              <a:rPr lang="en-US" sz="2000" dirty="0" err="1" smtClean="0"/>
              <a:t>ல்</a:t>
            </a:r>
            <a:r>
              <a:rPr lang="en-US" sz="2000" dirty="0" smtClean="0"/>
              <a:t> </a:t>
            </a:r>
            <a:r>
              <a:rPr lang="ta-IN" sz="2000" dirty="0" smtClean="0"/>
              <a:t>பொதிந்துள்ள மதிப்புகளான</a:t>
            </a:r>
            <a:r>
              <a:rPr lang="en-US" sz="2000" dirty="0" smtClean="0"/>
              <a:t> </a:t>
            </a:r>
            <a:r>
              <a:rPr lang="ta-IN" sz="2000" dirty="0" smtClean="0"/>
              <a:t>சமத்துவம்</a:t>
            </a:r>
            <a:r>
              <a:rPr lang="en-IN" sz="2000" dirty="0" smtClean="0"/>
              <a:t>, </a:t>
            </a:r>
            <a:r>
              <a:rPr lang="ta-IN" sz="2000" dirty="0" smtClean="0"/>
              <a:t>நீதி</a:t>
            </a:r>
            <a:r>
              <a:rPr lang="en-IN" sz="2000" dirty="0" smtClean="0"/>
              <a:t>, </a:t>
            </a:r>
            <a:r>
              <a:rPr lang="ta-IN" sz="2000" dirty="0" smtClean="0"/>
              <a:t>சுதந்திரம் போன்றவைகளைப் பாராட்டுதல்</a:t>
            </a:r>
            <a:r>
              <a:rPr lang="en-IN" sz="2000" dirty="0" smtClean="0"/>
              <a:t>.</a:t>
            </a:r>
            <a:endParaRPr lang="en-US" sz="2000" dirty="0" smtClean="0"/>
          </a:p>
          <a:p>
            <a:pPr marL="681228" lvl="0" indent="-571500">
              <a:lnSpc>
                <a:spcPct val="150000"/>
              </a:lnSpc>
              <a:buFont typeface="+mj-lt"/>
              <a:buAutoNum type="romanUcPeriod"/>
            </a:pPr>
            <a:r>
              <a:rPr lang="en-IN" sz="2000" dirty="0" smtClean="0"/>
              <a:t> </a:t>
            </a:r>
            <a:r>
              <a:rPr lang="ta-IN" sz="2000" dirty="0" smtClean="0"/>
              <a:t>இயற்கை நிகழ்வுகள்</a:t>
            </a:r>
            <a:r>
              <a:rPr lang="en-US" sz="2000" dirty="0" smtClean="0"/>
              <a:t>, </a:t>
            </a:r>
            <a:r>
              <a:rPr lang="ta-IN" sz="2000" dirty="0" smtClean="0"/>
              <a:t>சமூக செயல் முறைகள் மற்றும் வேறுபாடுகள் ஆகியவற்றின் காரண காரியத் தொடர்புகள் மற்றும் பின் விளைவுகளை வகைப்படுத்தி ஒப்பிடுதல் </a:t>
            </a:r>
            <a:endParaRPr lang="en-US" sz="2000" dirty="0" smtClean="0"/>
          </a:p>
          <a:p>
            <a:pPr marL="681228" indent="-571500">
              <a:lnSpc>
                <a:spcPct val="150000"/>
              </a:lnSpc>
              <a:buFont typeface="+mj-lt"/>
              <a:buAutoNum type="romanUcPeriod"/>
            </a:pP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6244C-A274-467A-A697-FE7C431EE942}" type="datetime1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64FD-60A3-40FC-B199-6F0B6745C99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438400"/>
            <a:ext cx="8229600" cy="1524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7200" dirty="0" smtClean="0"/>
              <a:t>Thank You</a:t>
            </a:r>
            <a:endParaRPr lang="en-US" sz="72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5B96-C11E-4E42-AA0B-24B6FDF18FAC}" type="datetime1">
              <a:rPr lang="en-US" smtClean="0"/>
              <a:pPr/>
              <a:t>10/4/2019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64FD-60A3-40FC-B199-6F0B6745C998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0596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Cont.,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57224" y="1285860"/>
            <a:ext cx="8077199" cy="5240705"/>
          </a:xfrm>
        </p:spPr>
        <p:txBody>
          <a:bodyPr>
            <a:normAutofit lnSpcReduction="10000"/>
          </a:bodyPr>
          <a:lstStyle/>
          <a:p>
            <a:pPr marL="109728" lvl="0" indent="0">
              <a:lnSpc>
                <a:spcPct val="150000"/>
              </a:lnSpc>
              <a:buNone/>
            </a:pPr>
            <a:r>
              <a:rPr lang="en-US" sz="2000" dirty="0" smtClean="0"/>
              <a:t>V.	</a:t>
            </a:r>
            <a:r>
              <a:rPr lang="ta-IN" sz="2000" dirty="0" smtClean="0"/>
              <a:t>பன்முகத்தன்மை</a:t>
            </a:r>
            <a:r>
              <a:rPr lang="en-IN" sz="2000" dirty="0" smtClean="0"/>
              <a:t>, </a:t>
            </a:r>
            <a:r>
              <a:rPr lang="ta-IN" sz="2000" dirty="0" smtClean="0"/>
              <a:t>ஜனநாயகம்</a:t>
            </a:r>
            <a:r>
              <a:rPr lang="en-IN" sz="2000" dirty="0" smtClean="0"/>
              <a:t>, </a:t>
            </a:r>
            <a:r>
              <a:rPr lang="ta-IN" sz="2000" dirty="0" smtClean="0"/>
              <a:t>முன்னேற்றம், கலை மற்றும் கலாச்சாரத்தை வெளிப்படுத்தும் காரணிகளை விளக்குதல்</a:t>
            </a:r>
            <a:r>
              <a:rPr lang="en-IN" sz="2000" dirty="0" smtClean="0"/>
              <a:t>. </a:t>
            </a:r>
            <a:endParaRPr lang="en-US" sz="2000" dirty="0" smtClean="0"/>
          </a:p>
          <a:p>
            <a:pPr marL="109728" lvl="0" indent="0">
              <a:lnSpc>
                <a:spcPct val="150000"/>
              </a:lnSpc>
              <a:buNone/>
            </a:pPr>
            <a:r>
              <a:rPr lang="en-US" sz="2000" dirty="0" smtClean="0"/>
              <a:t>VI. </a:t>
            </a:r>
            <a:r>
              <a:rPr lang="ta-IN" sz="2000" dirty="0" smtClean="0"/>
              <a:t>இயற்கை மற்றும் சமூக நிகழ்வுகளைப் புரிந்து கொள்வதில் உள்ள பல தரப்பட்ட வளர்ந்து வரும் அணுகுமுறைகளின் அவசியத்தை விவாதித்தல்</a:t>
            </a:r>
            <a:r>
              <a:rPr lang="en-IN" sz="2000" dirty="0" smtClean="0"/>
              <a:t> </a:t>
            </a:r>
            <a:endParaRPr lang="en-US" sz="2000" dirty="0" smtClean="0"/>
          </a:p>
          <a:p>
            <a:pPr marL="109728" lvl="0" indent="0">
              <a:lnSpc>
                <a:spcPct val="150000"/>
              </a:lnSpc>
              <a:buNone/>
            </a:pPr>
            <a:r>
              <a:rPr lang="en-US" sz="2000" dirty="0" smtClean="0"/>
              <a:t>VII. </a:t>
            </a:r>
            <a:r>
              <a:rPr lang="ta-IN" sz="2000" dirty="0" smtClean="0"/>
              <a:t>பாலின வேறுபாடுகள்</a:t>
            </a:r>
            <a:r>
              <a:rPr lang="en-IN" sz="2000" dirty="0" smtClean="0"/>
              <a:t>, </a:t>
            </a:r>
            <a:r>
              <a:rPr lang="ta-IN" sz="2000" dirty="0" smtClean="0"/>
              <a:t>சிறப்புக் கவனம் தேவைப்படும் குழந்தைகள் மற்றும் சமுதாயத்தால்  </a:t>
            </a:r>
            <a:r>
              <a:rPr lang="en-IN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வாய்ப்பு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மறுக்கப்பட்ட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2000" dirty="0" smtClean="0"/>
              <a:t>/ </a:t>
            </a:r>
            <a:r>
              <a:rPr lang="ta-IN" sz="2000" dirty="0" smtClean="0"/>
              <a:t>ஒதுக்கப்பட்ட பிரிவினர் குறித்தான விழிப்புணர்வினையும்</a:t>
            </a:r>
            <a:r>
              <a:rPr lang="en-IN" sz="2000" dirty="0" smtClean="0"/>
              <a:t>, </a:t>
            </a:r>
            <a:r>
              <a:rPr lang="ta-IN" sz="2000" dirty="0" smtClean="0"/>
              <a:t>உணர் திறனையும் உருவாக்குதல்</a:t>
            </a:r>
            <a:r>
              <a:rPr lang="en-IN" sz="2000" dirty="0" smtClean="0"/>
              <a:t>. </a:t>
            </a:r>
            <a:endParaRPr lang="en-US" sz="2000" dirty="0" smtClean="0"/>
          </a:p>
          <a:p>
            <a:pPr>
              <a:lnSpc>
                <a:spcPct val="150000"/>
              </a:lnSpc>
            </a:pP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40F45-850C-41DF-BFF0-1E66BCC3DD31}" type="datetime1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64FD-60A3-40FC-B199-6F0B6745C99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509175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/>
              <a:t>3. </a:t>
            </a:r>
            <a:r>
              <a:rPr lang="ta-IN" sz="2800" dirty="0" smtClean="0"/>
              <a:t>சமூக அறிவியல் பாடப்பகுதி பற்றிய அறிமுகம்</a:t>
            </a:r>
            <a:r>
              <a:rPr lang="en-IN" sz="2800" dirty="0" smtClean="0"/>
              <a:t> – </a:t>
            </a:r>
            <a:r>
              <a:rPr lang="en-IN" sz="2800" b="1" dirty="0" smtClean="0"/>
              <a:t>1. </a:t>
            </a:r>
            <a:r>
              <a:rPr lang="ta-IN" sz="2800" b="1" dirty="0" smtClean="0">
                <a:latin typeface="Latha" panose="020B0604020202020204" pitchFamily="34" charset="0"/>
              </a:rPr>
              <a:t>புவியியல்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1" y="1431516"/>
            <a:ext cx="8229600" cy="5073744"/>
          </a:xfrm>
        </p:spPr>
        <p:txBody>
          <a:bodyPr>
            <a:noAutofit/>
          </a:bodyPr>
          <a:lstStyle/>
          <a:p>
            <a:pPr marL="109728" indent="0">
              <a:buNone/>
            </a:pPr>
            <a:endParaRPr lang="en-US" sz="2000" b="1" dirty="0" smtClean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marL="109728" indent="0">
              <a:buNone/>
            </a:pPr>
            <a:r>
              <a:rPr lang="ta-IN" sz="2000" b="1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endParaRPr lang="en-US" sz="2000" b="1" dirty="0" smtClean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	</a:t>
            </a:r>
            <a:r>
              <a:rPr lang="ta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பூமியானது மனித குலத்தின் வாழ்விடமாகவும்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, </a:t>
            </a:r>
            <a:r>
              <a:rPr lang="ta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பிற வாழ்க்கை வடிவங்களாகவும் உள்ளது என்ற கருத்து புவியியல் மூலம் உயர்தொடக்க</a:t>
            </a:r>
            <a:r>
              <a:rPr lang="en-US" sz="20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க்</a:t>
            </a:r>
            <a:r>
              <a:rPr lang="ta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கல்வி மாணவர்களுக்கு அறிமுகப்படுத்தப்படுகிறது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. 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	</a:t>
            </a:r>
            <a:r>
              <a:rPr lang="ta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உலகளாவி</a:t>
            </a:r>
            <a:r>
              <a:rPr lang="en-US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ய </a:t>
            </a:r>
            <a:r>
              <a:rPr lang="ta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சூழலில் தனது இருப்பிடம்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, </a:t>
            </a:r>
            <a:r>
              <a:rPr lang="ta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மாநிலம் மற்றும் நாடு ஆகியவற்றைப் பற்றி படிப்பதற்கு மாணவர்கள் தொடங்குகிறார்கள்</a:t>
            </a:r>
            <a:r>
              <a:rPr lang="en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.</a:t>
            </a:r>
            <a:endParaRPr lang="en-US" sz="2000" dirty="0">
              <a:latin typeface="Latha" panose="020B0604020202020204" pitchFamily="34" charset="0"/>
              <a:cs typeface="Latha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2EDBA-75CF-4D06-8C38-115B8FEEC7C5}" type="datetime1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64FD-60A3-40FC-B199-6F0B6745C99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378" y="598710"/>
            <a:ext cx="7873221" cy="1915890"/>
          </a:xfrm>
        </p:spPr>
        <p:txBody>
          <a:bodyPr>
            <a:noAutofit/>
          </a:bodyPr>
          <a:lstStyle/>
          <a:p>
            <a:pPr algn="ctr"/>
            <a:r>
              <a:rPr lang="ta-IN" sz="2400" dirty="0">
                <a:latin typeface="Latha" panose="020B0604020202020204" pitchFamily="34" charset="0"/>
                <a:cs typeface="Latha" panose="020B0604020202020204" pitchFamily="34" charset="0"/>
              </a:rPr>
              <a:t>கற்றல் - கற்பித்தல்  </a:t>
            </a:r>
            <a:r>
              <a:rPr lang="en-IN" sz="24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செயல்பாடுகள்</a:t>
            </a:r>
            <a:r>
              <a:rPr lang="en-IN" sz="2400" dirty="0" smtClean="0">
                <a:latin typeface="Latha" panose="020B0604020202020204" pitchFamily="34" charset="0"/>
                <a:cs typeface="Latha" panose="020B0604020202020204" pitchFamily="34" charset="0"/>
              </a:rPr>
              <a:t/>
            </a:r>
            <a:br>
              <a:rPr lang="en-IN" sz="2400" dirty="0" smtClean="0">
                <a:latin typeface="Latha" panose="020B0604020202020204" pitchFamily="34" charset="0"/>
                <a:cs typeface="Latha" panose="020B0604020202020204" pitchFamily="34" charset="0"/>
              </a:rPr>
            </a:br>
            <a:r>
              <a:rPr lang="en-IN" sz="2400" dirty="0">
                <a:latin typeface="Latha" panose="020B0604020202020204" pitchFamily="34" charset="0"/>
                <a:cs typeface="Latha" panose="020B0604020202020204" pitchFamily="34" charset="0"/>
              </a:rPr>
              <a:t/>
            </a:r>
            <a:br>
              <a:rPr lang="en-IN" sz="2400" dirty="0">
                <a:latin typeface="Latha" panose="020B0604020202020204" pitchFamily="34" charset="0"/>
                <a:cs typeface="Latha" panose="020B0604020202020204" pitchFamily="34" charset="0"/>
              </a:rPr>
            </a:br>
            <a:r>
              <a:rPr lang="en-IN" sz="2400" dirty="0" smtClean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IN" sz="2400" b="1" dirty="0" err="1">
                <a:latin typeface="Latha" panose="020B0604020202020204" pitchFamily="34" charset="0"/>
                <a:cs typeface="Latha" panose="020B0604020202020204" pitchFamily="34" charset="0"/>
              </a:rPr>
              <a:t>கருத்து</a:t>
            </a:r>
            <a:r>
              <a:rPr lang="en-IN" sz="2400" b="1" dirty="0">
                <a:latin typeface="Latha" panose="020B0604020202020204" pitchFamily="34" charset="0"/>
                <a:cs typeface="Latha" panose="020B0604020202020204" pitchFamily="34" charset="0"/>
              </a:rPr>
              <a:t> : 1 </a:t>
            </a:r>
            <a:r>
              <a:rPr lang="en-IN" sz="2400" b="1" dirty="0" err="1">
                <a:latin typeface="Latha" panose="020B0604020202020204" pitchFamily="34" charset="0"/>
                <a:cs typeface="Latha" panose="020B0604020202020204" pitchFamily="34" charset="0"/>
              </a:rPr>
              <a:t>புவிமாதிரி</a:t>
            </a:r>
            <a:r>
              <a:rPr lang="en-IN" sz="2400" b="1" dirty="0">
                <a:latin typeface="Latha" panose="020B0604020202020204" pitchFamily="34" charset="0"/>
                <a:cs typeface="Latha" panose="020B0604020202020204" pitchFamily="34" charset="0"/>
              </a:rPr>
              <a:t> -  </a:t>
            </a:r>
            <a:r>
              <a:rPr lang="en-IN" sz="2400" b="1" dirty="0" err="1">
                <a:latin typeface="Latha" panose="020B0604020202020204" pitchFamily="34" charset="0"/>
                <a:cs typeface="Latha" panose="020B0604020202020204" pitchFamily="34" charset="0"/>
              </a:rPr>
              <a:t>அட்சக்கோடுகள்</a:t>
            </a:r>
            <a:r>
              <a:rPr lang="en-IN" sz="2400" b="1" dirty="0">
                <a:latin typeface="Latha" panose="020B0604020202020204" pitchFamily="34" charset="0"/>
                <a:cs typeface="Latha" panose="020B0604020202020204" pitchFamily="34" charset="0"/>
              </a:rPr>
              <a:t>, </a:t>
            </a:r>
            <a:r>
              <a:rPr lang="en-IN" sz="2400" b="1" dirty="0" err="1">
                <a:latin typeface="Latha" panose="020B0604020202020204" pitchFamily="34" charset="0"/>
                <a:cs typeface="Latha" panose="020B0604020202020204" pitchFamily="34" charset="0"/>
              </a:rPr>
              <a:t>தீர்க்கக்கோடுகள்</a:t>
            </a:r>
            <a:r>
              <a:rPr lang="en-IN" sz="2400" b="1" dirty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US" sz="2400" dirty="0">
                <a:latin typeface="Latha" panose="020B0604020202020204" pitchFamily="34" charset="0"/>
                <a:cs typeface="Latha" panose="020B0604020202020204" pitchFamily="34" charset="0"/>
              </a:rPr>
              <a:t/>
            </a:r>
            <a:br>
              <a:rPr lang="en-US" sz="2400" dirty="0">
                <a:latin typeface="Latha" panose="020B0604020202020204" pitchFamily="34" charset="0"/>
                <a:cs typeface="Latha" panose="020B0604020202020204" pitchFamily="34" charset="0"/>
              </a:rPr>
            </a:br>
            <a:r>
              <a:rPr lang="en-US" sz="2400" dirty="0">
                <a:latin typeface="Latha" panose="020B0604020202020204" pitchFamily="34" charset="0"/>
                <a:cs typeface="Latha" panose="020B0604020202020204" pitchFamily="34" charset="0"/>
              </a:rPr>
              <a:t/>
            </a:r>
            <a:br>
              <a:rPr lang="en-US" sz="2400" dirty="0">
                <a:latin typeface="Latha" panose="020B0604020202020204" pitchFamily="34" charset="0"/>
                <a:cs typeface="Latha" panose="020B0604020202020204" pitchFamily="34" charset="0"/>
              </a:rPr>
            </a:br>
            <a:endParaRPr lang="en-IN" sz="2400" dirty="0">
              <a:latin typeface="Latha" panose="020B0604020202020204" pitchFamily="34" charset="0"/>
              <a:cs typeface="Latha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727638"/>
            <a:ext cx="8686799" cy="3777622"/>
          </a:xfrm>
        </p:spPr>
        <p:txBody>
          <a:bodyPr>
            <a:normAutofit/>
          </a:bodyPr>
          <a:lstStyle/>
          <a:p>
            <a:pPr marL="850392" lvl="1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ta-IN" sz="2000" dirty="0" smtClean="0">
                <a:latin typeface="Latha" panose="020B0604020202020204" pitchFamily="34" charset="0"/>
                <a:cs typeface="Latha" panose="020B0604020202020204" pitchFamily="34" charset="0"/>
              </a:rPr>
              <a:t>அட்சக்கோடு </a:t>
            </a:r>
            <a:r>
              <a:rPr lang="ta-IN" sz="2000" dirty="0">
                <a:latin typeface="Latha" panose="020B0604020202020204" pitchFamily="34" charset="0"/>
                <a:cs typeface="Latha" panose="020B0604020202020204" pitchFamily="34" charset="0"/>
              </a:rPr>
              <a:t>மற்றும் தீர்க்க</a:t>
            </a:r>
            <a:r>
              <a:rPr lang="en-US" sz="2000" dirty="0" err="1">
                <a:latin typeface="Latha" panose="020B0604020202020204" pitchFamily="34" charset="0"/>
                <a:cs typeface="Latha" panose="020B0604020202020204" pitchFamily="34" charset="0"/>
              </a:rPr>
              <a:t>க்</a:t>
            </a:r>
            <a:r>
              <a:rPr lang="ta-IN" sz="2000" dirty="0">
                <a:latin typeface="Latha" panose="020B0604020202020204" pitchFamily="34" charset="0"/>
                <a:cs typeface="Latha" panose="020B0604020202020204" pitchFamily="34" charset="0"/>
              </a:rPr>
              <a:t>கோடு பற்றிய பாடப்பொருள் புரிதலை இடைவினை மற்றும் பங்கேற்று கற்போர் மைய முறை வாயிலாக வலியுறுத்து</a:t>
            </a:r>
            <a:r>
              <a:rPr lang="en-US" sz="2000" dirty="0" err="1">
                <a:latin typeface="Latha" panose="020B0604020202020204" pitchFamily="34" charset="0"/>
                <a:cs typeface="Latha" panose="020B0604020202020204" pitchFamily="34" charset="0"/>
              </a:rPr>
              <a:t>தல்</a:t>
            </a:r>
            <a:endParaRPr lang="en-US" sz="2000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marL="850392" lvl="1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ta-IN" sz="2000" dirty="0">
                <a:latin typeface="Latha" panose="020B0604020202020204" pitchFamily="34" charset="0"/>
                <a:cs typeface="Latha" panose="020B0604020202020204" pitchFamily="34" charset="0"/>
              </a:rPr>
              <a:t>தொடர் மதிப்பீட்டு முறை</a:t>
            </a:r>
            <a:r>
              <a:rPr lang="en-US" sz="2000" dirty="0" err="1">
                <a:latin typeface="Latha" panose="020B0604020202020204" pitchFamily="34" charset="0"/>
                <a:cs typeface="Latha" panose="020B0604020202020204" pitchFamily="34" charset="0"/>
              </a:rPr>
              <a:t>யில்</a:t>
            </a:r>
            <a:r>
              <a:rPr lang="en-US" sz="2000" dirty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ta-IN" sz="2000" dirty="0">
                <a:latin typeface="Latha" panose="020B0604020202020204" pitchFamily="34" charset="0"/>
                <a:cs typeface="Latha" panose="020B0604020202020204" pitchFamily="34" charset="0"/>
              </a:rPr>
              <a:t>மதிப்பீ</a:t>
            </a:r>
            <a:r>
              <a:rPr lang="en-US" sz="2000" dirty="0" err="1">
                <a:latin typeface="Latha" panose="020B0604020202020204" pitchFamily="34" charset="0"/>
                <a:cs typeface="Latha" panose="020B0604020202020204" pitchFamily="34" charset="0"/>
              </a:rPr>
              <a:t>டு</a:t>
            </a:r>
            <a:r>
              <a:rPr lang="en-US" sz="2000" dirty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US" sz="2000" dirty="0" err="1">
                <a:latin typeface="Latha" panose="020B0604020202020204" pitchFamily="34" charset="0"/>
                <a:cs typeface="Latha" panose="020B0604020202020204" pitchFamily="34" charset="0"/>
              </a:rPr>
              <a:t>செய்தல்</a:t>
            </a:r>
            <a:r>
              <a:rPr lang="en-US" sz="2000" dirty="0">
                <a:latin typeface="Latha" panose="020B0604020202020204" pitchFamily="34" charset="0"/>
                <a:cs typeface="Latha" panose="020B0604020202020204" pitchFamily="34" charset="0"/>
              </a:rPr>
              <a:t>.</a:t>
            </a:r>
          </a:p>
          <a:p>
            <a:pPr algn="just"/>
            <a:endParaRPr lang="en-IN" sz="2400" dirty="0">
              <a:latin typeface="Latha" panose="020B0604020202020204" pitchFamily="34" charset="0"/>
              <a:cs typeface="Latha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FACEC-EFE8-45D6-B51F-88A40B2AC1C5}" type="datetime1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33400" y="874030"/>
            <a:ext cx="584978" cy="365125"/>
          </a:xfrm>
        </p:spPr>
        <p:txBody>
          <a:bodyPr/>
          <a:lstStyle/>
          <a:p>
            <a:fld id="{B0D764FD-60A3-40FC-B199-6F0B6745C998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025711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b="1" dirty="0" err="1" smtClean="0"/>
              <a:t>புவி</a:t>
            </a:r>
            <a:r>
              <a:rPr lang="en-IN" b="1" dirty="0" smtClean="0"/>
              <a:t> </a:t>
            </a:r>
            <a:r>
              <a:rPr lang="en-IN" b="1" dirty="0" err="1" smtClean="0"/>
              <a:t>மாதிரி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F51-826C-426B-9856-CA298396091D}" type="datetime1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64FD-60A3-40FC-B199-6F0B6745C998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9754" y="2357431"/>
            <a:ext cx="4303684" cy="372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31430" y="2357430"/>
            <a:ext cx="4339211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588</TotalTime>
  <Words>2114</Words>
  <Application>Microsoft Office PowerPoint</Application>
  <PresentationFormat>On-screen Show (4:3)</PresentationFormat>
  <Paragraphs>347</Paragraphs>
  <Slides>50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Wisp</vt:lpstr>
      <vt:lpstr>சமூக அறிவியல் கற்பித்தல் முறை –    </vt:lpstr>
      <vt:lpstr>1. அறிமுகம் </vt:lpstr>
      <vt:lpstr>Slide 3</vt:lpstr>
      <vt:lpstr>Slide 4</vt:lpstr>
      <vt:lpstr>கற்றல் நோக்கங்கள்  </vt:lpstr>
      <vt:lpstr>Cont.,</vt:lpstr>
      <vt:lpstr>3. சமூக அறிவியல் பாடப்பகுதி பற்றிய அறிமுகம் – 1. புவியியல் </vt:lpstr>
      <vt:lpstr>கற்றல் - கற்பித்தல்  செயல்பாடுகள்   கருத்து : 1 புவிமாதிரி -  அட்சக்கோடுகள், தீர்க்கக்கோடுகள்   </vt:lpstr>
      <vt:lpstr>புவி மாதிரி</vt:lpstr>
      <vt:lpstr>கற்றல் நோக்கங்கள் </vt:lpstr>
      <vt:lpstr>எதிர்பார்க்கப்படும் கற்றல் விளைவுகள்</vt:lpstr>
      <vt:lpstr>பரிந்துரைக்கப்படும்  கற்பித்தல் செயல்முறைகள்</vt:lpstr>
      <vt:lpstr>Slide 13</vt:lpstr>
      <vt:lpstr>திறன் அடிப்படையில் மாணவர்களை மதிப்பீடு செய்யலாம். </vt:lpstr>
      <vt:lpstr>கற்பித்தல் செயல்முறைகள்- வினாடி வினா </vt:lpstr>
      <vt:lpstr>மாணவர்களை மதிப்பிடும் போது –  ஒரு தாளில் உற்றுநோக்கியதை எழுதவும்  </vt:lpstr>
      <vt:lpstr> 2. வரலாறு</vt:lpstr>
      <vt:lpstr>Slide 18</vt:lpstr>
      <vt:lpstr>உயர் தொடக்க நிலை- வரலாறு கற்பதில் உள்ள பரந்த நோக்கங்கள்</vt:lpstr>
      <vt:lpstr>Con.,</vt:lpstr>
      <vt:lpstr>கருத்து : 2 ஆதாரங்கள் Diagrammatic representation of sources </vt:lpstr>
      <vt:lpstr>ஆதாரங்கள் </vt:lpstr>
      <vt:lpstr>Cont.,</vt:lpstr>
      <vt:lpstr>பரிந்துரைக்கப்படும் கற்பித்தல் செயல்முறைகள்  </vt:lpstr>
      <vt:lpstr>Cont.,</vt:lpstr>
      <vt:lpstr> மாணவர்களிடம் எதிர்நோக்கும் கற்றல் விளைவுகள்: </vt:lpstr>
      <vt:lpstr>பல்வேறு வகையான சான்றுகள் :   (1)இலக்கியச் சான்றுகள் </vt:lpstr>
      <vt:lpstr>கற்பித்தல் செயல்முறைகள் :  வினா-விடை  </vt:lpstr>
      <vt:lpstr>Slide 29</vt:lpstr>
      <vt:lpstr>பெண்களின் பெருமைகளை குறிப்பிடும்  இலக்கியங்கள் </vt:lpstr>
      <vt:lpstr>செயல்பாடு : 2</vt:lpstr>
      <vt:lpstr>(2) பயணிகளும்– பயணக்  குறிப்புகளும்: செயல்பாடு : 3 (இணை, குழு, தனிநபர்)  </vt:lpstr>
      <vt:lpstr>(3)நாணயங்கள்  செயல்பாடு : 4 (குழு / இணை / தனிபர்)   தற்பொழுது பயன்பாட்டிலுள்ள நாணயங்களை (பல்வேறு தனிச்சிறப்பு கொண்ட) மாணவர்களிடம் காண்பித்து பணித்தாளில் எழுதச் செய்தல்.  </vt:lpstr>
      <vt:lpstr>மாணவர்களை ஆர்வமாக ஈடுபடுத்த சில பரிந்துரைக்கப்பட்ட செயல்பாடுகள் : </vt:lpstr>
      <vt:lpstr>3. குடிமையியல் மற்றும் பொருளாதாரம் </vt:lpstr>
      <vt:lpstr>கருத்து 3 – வாழ்வாதாரம்  கற்றல் நோக்கங்கள்  </vt:lpstr>
      <vt:lpstr>கற்றல் நோக்கங்கள்  மாணவர்களிடம் எதிர்பார்பவை </vt:lpstr>
      <vt:lpstr>பரிந்துரைக்கப்படும் கற்பித்தல் செயல்முறைகள்  </vt:lpstr>
      <vt:lpstr>.</vt:lpstr>
      <vt:lpstr>செயல்பாடு 1 </vt:lpstr>
      <vt:lpstr>Slide 41</vt:lpstr>
      <vt:lpstr>செயல்பாடு 2 </vt:lpstr>
      <vt:lpstr>Cont.,</vt:lpstr>
      <vt:lpstr>செயல்பாடு 3 </vt:lpstr>
      <vt:lpstr>தகவல் சேகரிப்பு</vt:lpstr>
      <vt:lpstr>.</vt:lpstr>
      <vt:lpstr>திரட்டப்பட்ட தகவல்களின் அடிப்படையில்  மாணவர்களை  கீழ்க்கண்ட அட்டவணையினை நிரப்பச் செய்யலாம்</vt:lpstr>
      <vt:lpstr>ஆசிரியர் இந்த எடுத்துக்காட்டினை விவரிக்கும்போழுது  பொது  பிரச்சினைகளையும் சேர்த்து கலந்துரையாடலாம்</vt:lpstr>
      <vt:lpstr>. </vt:lpstr>
      <vt:lpstr>Slide 50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சமூக அறிவியல் கற்பித்தல் முறை –   உயர் தொடக்க நிலை</dc:title>
  <dc:creator>Admin</dc:creator>
  <cp:lastModifiedBy>SCERT_LangCell2</cp:lastModifiedBy>
  <cp:revision>52</cp:revision>
  <dcterms:created xsi:type="dcterms:W3CDTF">2019-09-05T06:57:53Z</dcterms:created>
  <dcterms:modified xsi:type="dcterms:W3CDTF">2019-10-04T01:55:28Z</dcterms:modified>
</cp:coreProperties>
</file>